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(3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Fundamentals (7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Mapping vs cat models (8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DL applications (8 mins)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6d1b323d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6d1b323d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Return period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Risk profile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Event footprint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Compound hazards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Hazard maps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Catastrophe models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6d1b323d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6d1b323d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Return period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Risk profile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Event footprint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Compound hazards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Hazard maps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Catastrophe models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4bb1ab9d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4bb1ab9d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5a29a33a7_4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5a29a33a7_4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figure of a hazard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distribution over single pixel x 3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5a29a33a7_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5a29a33a7_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6d1b323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d6d1b323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April and May this year there was disastrous flooding in the south of Brazil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state’s capital, Porte Alegre, the average rainfall during the first twelve days of May was three times the monthly average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Leading to extreme flooding and landslides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were widespread societal effects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181 casualties and over 809 injuries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 580,000 displaced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$3.7 billion in damages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500,000 people lost access to power or clean water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Govt criticised for extent of damages including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Neglect of flood defence infrastructure such as flood walls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Reducing funds for disaster risk management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Changing land-use policies to allow development of natural floodplains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Hazard modelling allows us to estimate what regions are at highest risk from climate hazards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example, here is an Aqueduct global flood hazard map (in blue) for an area North of Porto Alegre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case, the map is okay, (river flood plain) however resolution is coarse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better the hazard maps the better we can prepare for future possible climate hazards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------------------------------------------------------------------------------------------------------------------------------------------------------------------------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April and May this year there was disastrous flooding in the south of Brazil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Brazilian State of Rio Grande do Sul was hit by extreme rainfall over a very short period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state’s capital, Porte Alegre, the average rainfall during the first twelve days of May was three times the monthly average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beginning of May the Guaíbi river in the State’s capital Porto Alegre was over 5m above its normal level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Area the size of northern France was flooded (check)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Landslides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Adaptation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Early warning systems worked and large humanitarian response including army, navy, firefighters, and police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Government neglect and policies blamed for extent of damages including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Intensive land use policies and building on floodable lands (9/04/2024)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Decrease in federal funds for risk management and disaster response R$7.8 billion in 2014 (inflation-adjusted) to R$2.6 billion in 2024.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Porto Alegre, neglect was blamed for the rupture of one of the city flood wall’s gates, built to withstand 6m flooding but ruptured at 4.5m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factors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Moist air travels South over the Amazon rainforest “The flying river”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Global warming ⇒ air can hold more moisture ⇒ heavier rains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d5a29a33a7_4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d5a29a33a7_4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4bb1ab9d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4bb1ab9d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columns with 3-4 points each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4bb1ab9d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4bb1ab9d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4bb1ab9d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4bb1ab9d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points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Intersections between industries: insurance / academia / govt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Work can contribute to better-informed climate adaptation policy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Work can highlight hotspots of vulnerability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Can guide investment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Plenty of knowledge gaps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4bb1ab9d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4bb1ab9d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4bb1ab9d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4bb1ab9d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d6d1b323d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d6d1b323d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do 1 or 2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6d1b323d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d6d1b323d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do 1 or 2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6d1b323d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d6d1b323d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do 1 or 2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6d1b323d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d6d1b323d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do 1 or 2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4bb1ab9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4bb1ab9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4bb1ab9d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4bb1ab9d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Hazard modelling generates actionable insights to be used by stakeholders. E.g., financial/social losses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Two main types of hazard modelling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AutoNum type="alphaLcPeriod"/>
            </a:pPr>
            <a:r>
              <a:rPr lang="en-GB" sz="14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probabilistic hazard maps</a:t>
            </a:r>
            <a:endParaRPr sz="14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AutoNum type="alphaLcPeriod"/>
            </a:pPr>
            <a:r>
              <a:rPr lang="en-GB" sz="14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cat (event-based) modelling</a:t>
            </a:r>
            <a:endParaRPr sz="14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ML can increase scale and complexity of events modelled, capturing compound events and larger scales in more detail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Many gaps and areas for ML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6d1b323d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6d1b323d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4bb1ab9d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4bb1ab9d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14bb1ab9d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14bb1ab9d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4bb1ab9d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4bb1ab9d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4bb1ab9d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4bb1ab9d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4bb1ab9d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14bb1ab9d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do 1 or 2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4bb1ab9d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14bb1ab9d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5a29a33a7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5a29a33a7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April and May this year there was disastrous flooding in the south of Brazil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state’s capital, Porte Alegre, the average rainfall during the first twelve days of May was three times the monthly average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Leading to extreme flooding and landslides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were widespread societal effects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181 casualties and over 809 injuries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 580,000 displaced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$3.7 billion in damages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500,000 people lost access to power or clean water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Govt criticised for extent of damages including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Neglect of flood defence infrastructure such as flood walls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Reducing funds for disaster risk management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Changing land-use policies to allow development of natural floodplains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Hazard modelling allows us to estimate what regions are at highest risk from climate hazards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example, here is an Aqueduct global flood hazard map (in blue) for an area North of Porto Alegre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case, the map is okay, (river flood plain) however resolution is coarse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better the hazard maps the better we can prepare for future possible climate hazards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-------</a:t>
            </a:r>
            <a:r>
              <a:rPr b="1"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-----------------------------------------------------------------------------------------------------------------------------------------------------------------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April and May this year there was disastrous flooding in the south of Brazil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Brazilian State of Rio Grande do Sul was hit by extreme rainfall over a very short period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state’s capital, Porte Alegre, the average rainfall during the first twelve days of May was three times the monthly average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beginning of May the Guaíbi river in the State’s capital Porto Alegre was over 5m above its normal level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Area the size of northern France was flooded (check)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Landslides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Adaptation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Early warning systems worked and large humanitarian response including army, navy, firefighters, and police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Government neglect and policies blamed for extent of damages including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Intensive land use policies and building on floodable lands (9/04/2024)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Decrease in federal funds for risk management and disaster response R$7.8 billion in 2014 (inflation-adjusted) to R$2.6 billion in 2024.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Porto Alegre, neglect was blamed for the rupture of one of the city flood wall’s gates, built to withstand 6m flooding but </a:t>
            </a: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ruptured</a:t>
            </a: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at 4.5m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factors</a:t>
            </a:r>
            <a:endParaRPr b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Moist air travels South over the Amazon rainforest “The flying river”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Global warming ⇒ air can hold more </a:t>
            </a: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moisture</a:t>
            </a: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⇒ heavier rains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4bb1ab9d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4bb1ab9d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4bb1ab9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4bb1ab9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Climate Modeling: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Scientific understanding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Focus on physical processes and interactions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Aims to represent Earth system dynamics completely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Emphasis on global patterns and long-term trends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2"/>
            </a:pPr>
            <a:r>
              <a:rPr lang="en-GB"/>
              <a:t>Temporal priorities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Long-term projections (decades to centuries)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Seasonal to annual variations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Climate change impacts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3"/>
            </a:pPr>
            <a:r>
              <a:rPr lang="en-GB"/>
              <a:t>Success metrics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Scientific accuracy and completeness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Model validation against observations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Ability to reproduce known climate phenomena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Hazard Modeling: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Risk assessment and mitigation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Focus on extreme events and their impacts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Aims to quantify potential losses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Emphasis on local to regional scales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2"/>
            </a:pPr>
            <a:r>
              <a:rPr lang="en-GB"/>
              <a:t>Temporal priorities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Return periods of extreme events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Short-term event forecasting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Immediate decision support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3"/>
            </a:pPr>
            <a:r>
              <a:rPr lang="en-GB"/>
              <a:t>Success metrics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Financial loss estimation accuracy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Actionable insights for stakeholders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Regulatory compliance (e.g., insurance requirements)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Key Contrasts to Emphasize: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Primary Users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Climate: Scientists and policymakers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Hazard: Insurers, engineers, emergency managers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2"/>
            </a:pPr>
            <a:r>
              <a:rPr lang="en-GB"/>
              <a:t>Model Requirements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Climate: Physical consistency is paramount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Hazard: Practical utility and fast computation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3"/>
            </a:pPr>
            <a:r>
              <a:rPr lang="en-GB"/>
              <a:t>Uncertainty Treatment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Climate: Focus on scenario uncertainty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Hazard: Focus on impact uncertainty and financial risk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Would you like me to expand on any of these points or add more specific examples?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4bb1ab9d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4bb1ab9d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4bb1ab9d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4bb1ab9d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Return period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Risk profile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Event footprint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Compound hazards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Hazard maps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Catastrophe models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6d1b323d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6d1b323d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Return period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Risk profile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Event footprint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Compound hazards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Hazard maps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002147"/>
                </a:solidFill>
                <a:latin typeface="Roboto"/>
                <a:ea typeface="Roboto"/>
                <a:cs typeface="Roboto"/>
                <a:sym typeface="Roboto"/>
              </a:rPr>
              <a:t>Catastrophe models</a:t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21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8075" y="-202600"/>
            <a:ext cx="9676373" cy="54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-150900" y="-254625"/>
            <a:ext cx="9743700" cy="5564100"/>
          </a:xfrm>
          <a:prstGeom prst="rect">
            <a:avLst/>
          </a:prstGeom>
          <a:solidFill>
            <a:srgbClr val="002147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421" y="0"/>
            <a:ext cx="169758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8075" y="-202600"/>
            <a:ext cx="9676373" cy="54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150900" y="-254625"/>
            <a:ext cx="9743700" cy="5564100"/>
          </a:xfrm>
          <a:prstGeom prst="rect">
            <a:avLst/>
          </a:prstGeom>
          <a:solidFill>
            <a:srgbClr val="002147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421" y="0"/>
            <a:ext cx="169758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825" y="4719100"/>
            <a:ext cx="1697576" cy="42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0214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8075" y="-202600"/>
            <a:ext cx="9676373" cy="54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-150900" y="-254625"/>
            <a:ext cx="9743700" cy="5564100"/>
          </a:xfrm>
          <a:prstGeom prst="rect">
            <a:avLst/>
          </a:prstGeom>
          <a:solidFill>
            <a:srgbClr val="002147">
              <a:alpha val="99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7231734" y="4554694"/>
            <a:ext cx="1789655" cy="393610"/>
            <a:chOff x="6798250" y="4459304"/>
            <a:chExt cx="2222898" cy="488896"/>
          </a:xfrm>
        </p:grpSpPr>
        <p:pic>
          <p:nvPicPr>
            <p:cNvPr id="82" name="Google Shape;8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16550" y="4459304"/>
              <a:ext cx="1604598" cy="488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8250" y="4459362"/>
              <a:ext cx="548700" cy="4887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02147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8075" y="-202600"/>
            <a:ext cx="9676373" cy="54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150900" y="-254625"/>
            <a:ext cx="9743700" cy="5564100"/>
          </a:xfrm>
          <a:prstGeom prst="rect">
            <a:avLst/>
          </a:prstGeom>
          <a:solidFill>
            <a:srgbClr val="002147">
              <a:alpha val="99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527" y="4554694"/>
            <a:ext cx="1291862" cy="393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1250"/>
            <a:ext cx="9144000" cy="49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50"/>
            <a:ext cx="9144000" cy="4902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  <a:defRPr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○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■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●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○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■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●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○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■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04530" y="4711696"/>
            <a:ext cx="1288173" cy="39361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41250"/>
            <a:ext cx="9144000" cy="49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0" y="50"/>
            <a:ext cx="9144000" cy="4902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  <a:defRPr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○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■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●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○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■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●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○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400"/>
              <a:buFont typeface="Calibri"/>
              <a:buChar char="■"/>
              <a:defRPr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>
            <a:off x="7344100" y="4711696"/>
            <a:ext cx="1748603" cy="393613"/>
            <a:chOff x="7344100" y="4711696"/>
            <a:chExt cx="1748603" cy="393613"/>
          </a:xfrm>
        </p:grpSpPr>
        <p:pic>
          <p:nvPicPr>
            <p:cNvPr id="66" name="Google Shape;66;p13"/>
            <p:cNvPicPr preferRelativeResize="0"/>
            <p:nvPr/>
          </p:nvPicPr>
          <p:blipFill>
            <a:blip r:embed="rId1">
              <a:alphaModFix/>
            </a:blip>
            <a:stretch>
              <a:fillRect/>
            </a:stretch>
          </p:blipFill>
          <p:spPr>
            <a:xfrm>
              <a:off x="7804530" y="4711696"/>
              <a:ext cx="1288173" cy="393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44100" y="4711700"/>
              <a:ext cx="431526" cy="3840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5.png"/><Relationship Id="rId13" Type="http://schemas.openxmlformats.org/officeDocument/2006/relationships/image" Target="../media/image43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4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rapidmapping.emergency.copernicus.eu/EMSR720/reporting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hyperlink" Target="http://drive.google.com/file/d/1HLkenRvRmiWdeqN0hDVX_0THKr3XcI0n/view" TargetMode="External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hyperlink" Target="https://en.wikipedia.org/wiki/File:05.05.2024_-_Sobrevoo_das_%C3%A1reas_afetadas_pelas_chuvas_em_Canoas_-_53700500641.jpg" TargetMode="External"/><Relationship Id="rId13" Type="http://schemas.openxmlformats.org/officeDocument/2006/relationships/image" Target="../media/image12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apidmapping.emergency.copernicus.eu/EMSR720/reporting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/>
        </p:nvSpPr>
        <p:spPr>
          <a:xfrm>
            <a:off x="311700" y="1130675"/>
            <a:ext cx="78708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MLAI for Infrastructure: Climate Hazards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3" name="Google Shape;123;p25"/>
          <p:cNvSpPr txBox="1"/>
          <p:nvPr/>
        </p:nvSpPr>
        <p:spPr>
          <a:xfrm>
            <a:off x="311700" y="3220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6DCDB8"/>
                </a:solidFill>
                <a:latin typeface="Calibri"/>
                <a:ea typeface="Calibri"/>
                <a:cs typeface="Calibri"/>
                <a:sym typeface="Calibri"/>
              </a:rPr>
              <a:t>Alison Peard</a:t>
            </a:r>
            <a:endParaRPr sz="2000">
              <a:solidFill>
                <a:srgbClr val="6DCDB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6DCDB8"/>
                </a:solidFill>
                <a:latin typeface="Calibri"/>
                <a:ea typeface="Calibri"/>
                <a:cs typeface="Calibri"/>
                <a:sym typeface="Calibri"/>
              </a:rPr>
              <a:t>Intelligent Earth CDT, 13</a:t>
            </a:r>
            <a:r>
              <a:rPr baseline="30000" i="1" lang="en-GB" sz="2000">
                <a:solidFill>
                  <a:srgbClr val="6DCDB8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i="1" lang="en-GB" sz="2000">
                <a:solidFill>
                  <a:srgbClr val="6DCDB8"/>
                </a:solidFill>
                <a:latin typeface="Calibri"/>
                <a:ea typeface="Calibri"/>
                <a:cs typeface="Calibri"/>
                <a:sym typeface="Calibri"/>
              </a:rPr>
              <a:t> December 2024</a:t>
            </a:r>
            <a:endParaRPr i="1" sz="2000">
              <a:solidFill>
                <a:srgbClr val="6DCDB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Hazard Modelling Fundamentals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Key terms and concepts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541775" y="634825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Return period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541775" y="1373060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Risk profile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541775" y="2111296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Event footprint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541775" y="2849531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Hazard map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625" y="1467629"/>
            <a:ext cx="1943834" cy="240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456" y="1261497"/>
            <a:ext cx="1574493" cy="20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954" y="1300239"/>
            <a:ext cx="1618846" cy="210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5308" y="931688"/>
            <a:ext cx="871600" cy="8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Hazard Modelling Fundamentals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Key terms and concepts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541775" y="634825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Return period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541775" y="1373060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Risk profile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5"/>
          <p:cNvSpPr/>
          <p:nvPr/>
        </p:nvSpPr>
        <p:spPr>
          <a:xfrm>
            <a:off x="541775" y="2111296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Event footprint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541775" y="2849531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Hazard map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375" y="1445150"/>
            <a:ext cx="5614228" cy="257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308" y="931688"/>
            <a:ext cx="871600" cy="8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489" y="2003178"/>
            <a:ext cx="737225" cy="7617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734025" y="4303600"/>
            <a:ext cx="589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Steptoe, H., &amp; Economou, T. (2021). Extreme wind return periods from tropical cyclones in Bangladesh: insights from a high-resolution convection-permitting numerical model. </a:t>
            </a:r>
            <a:r>
              <a:rPr i="1" lang="en-GB" sz="1000">
                <a:solidFill>
                  <a:srgbClr val="222222"/>
                </a:solidFill>
              </a:rPr>
              <a:t>Natural Hazards and Earth System Sciences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GB" sz="1000">
                <a:solidFill>
                  <a:srgbClr val="222222"/>
                </a:solidFill>
              </a:rPr>
              <a:t>21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(4), 1313-1322.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Hazard 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Mapping and Catastrophe Modelling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7"/>
          <p:cNvGrpSpPr/>
          <p:nvPr/>
        </p:nvGrpSpPr>
        <p:grpSpPr>
          <a:xfrm>
            <a:off x="93975" y="817952"/>
            <a:ext cx="2671975" cy="1641572"/>
            <a:chOff x="1811750" y="1316552"/>
            <a:chExt cx="2671975" cy="1641572"/>
          </a:xfrm>
        </p:grpSpPr>
        <p:pic>
          <p:nvPicPr>
            <p:cNvPr id="288" name="Google Shape;288;p37"/>
            <p:cNvPicPr preferRelativeResize="0"/>
            <p:nvPr/>
          </p:nvPicPr>
          <p:blipFill rotWithShape="1">
            <a:blip r:embed="rId3">
              <a:alphaModFix/>
            </a:blip>
            <a:srcRect b="0" l="0" r="0" t="2647"/>
            <a:stretch/>
          </p:blipFill>
          <p:spPr>
            <a:xfrm>
              <a:off x="1811750" y="1316552"/>
              <a:ext cx="2537102" cy="164157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9" name="Google Shape;289;p37"/>
            <p:cNvCxnSpPr/>
            <p:nvPr/>
          </p:nvCxnSpPr>
          <p:spPr>
            <a:xfrm flipH="1" rot="10800000">
              <a:off x="3538725" y="1460475"/>
              <a:ext cx="945000" cy="325800"/>
            </a:xfrm>
            <a:prstGeom prst="straightConnector1">
              <a:avLst/>
            </a:prstGeom>
            <a:noFill/>
            <a:ln cap="flat" cmpd="sng" w="9525">
              <a:solidFill>
                <a:srgbClr val="003E5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290" name="Google Shape;290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Mapping and Catastrophe Modelling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Hazard maps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1" name="Google Shape;291;p37"/>
          <p:cNvGrpSpPr/>
          <p:nvPr/>
        </p:nvGrpSpPr>
        <p:grpSpPr>
          <a:xfrm>
            <a:off x="1884975" y="2375900"/>
            <a:ext cx="1997123" cy="2567550"/>
            <a:chOff x="268950" y="1085150"/>
            <a:chExt cx="1997123" cy="2567550"/>
          </a:xfrm>
        </p:grpSpPr>
        <p:grpSp>
          <p:nvGrpSpPr>
            <p:cNvPr id="292" name="Google Shape;292;p37"/>
            <p:cNvGrpSpPr/>
            <p:nvPr/>
          </p:nvGrpSpPr>
          <p:grpSpPr>
            <a:xfrm>
              <a:off x="268950" y="1085150"/>
              <a:ext cx="1997123" cy="1919050"/>
              <a:chOff x="268950" y="1085150"/>
              <a:chExt cx="1997123" cy="1919050"/>
            </a:xfrm>
          </p:grpSpPr>
          <p:pic>
            <p:nvPicPr>
              <p:cNvPr id="293" name="Google Shape;293;p37"/>
              <p:cNvPicPr preferRelativeResize="0"/>
              <p:nvPr/>
            </p:nvPicPr>
            <p:blipFill rotWithShape="1">
              <a:blip r:embed="rId4">
                <a:alphaModFix/>
              </a:blip>
              <a:srcRect b="37185" l="48456" r="7265" t="2681"/>
              <a:stretch/>
            </p:blipFill>
            <p:spPr>
              <a:xfrm>
                <a:off x="268950" y="1085150"/>
                <a:ext cx="1997123" cy="1896627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94" name="Google Shape;294;p37"/>
              <p:cNvSpPr/>
              <p:nvPr/>
            </p:nvSpPr>
            <p:spPr>
              <a:xfrm>
                <a:off x="268950" y="2907000"/>
                <a:ext cx="1997100" cy="97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latin typeface="Roboto"/>
                    <a:ea typeface="Roboto"/>
                    <a:cs typeface="Roboto"/>
                    <a:sym typeface="Roboto"/>
                  </a:rPr>
                  <a:t>CMS Rapid Mapping + Aqueduct 100-yr flood</a:t>
                </a:r>
                <a:endParaRPr sz="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295" name="Google Shape;295;p37"/>
            <p:cNvPicPr preferRelativeResize="0"/>
            <p:nvPr/>
          </p:nvPicPr>
          <p:blipFill rotWithShape="1">
            <a:blip r:embed="rId4">
              <a:alphaModFix/>
            </a:blip>
            <a:srcRect b="7138" l="40720" r="27215" t="75481"/>
            <a:stretch/>
          </p:blipFill>
          <p:spPr>
            <a:xfrm>
              <a:off x="268950" y="3080000"/>
              <a:ext cx="1510902" cy="572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96" name="Google Shape;296;p37"/>
          <p:cNvSpPr/>
          <p:nvPr/>
        </p:nvSpPr>
        <p:spPr>
          <a:xfrm>
            <a:off x="4572100" y="917175"/>
            <a:ext cx="3737100" cy="335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4572000" y="1379897"/>
            <a:ext cx="3737100" cy="53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Probabilistic: one map per return period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4572000" y="1968620"/>
            <a:ext cx="3737100" cy="534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Lightweight and efficient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4572000" y="2557349"/>
            <a:ext cx="3737100" cy="53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Easy to interpret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4572000" y="3146044"/>
            <a:ext cx="2126400" cy="924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No compound effects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4584774" y="917175"/>
            <a:ext cx="3710700" cy="4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2" name="Google Shape;302;p37"/>
          <p:cNvGrpSpPr/>
          <p:nvPr/>
        </p:nvGrpSpPr>
        <p:grpSpPr>
          <a:xfrm>
            <a:off x="6737991" y="3146127"/>
            <a:ext cx="1571206" cy="924984"/>
            <a:chOff x="5853343" y="3734748"/>
            <a:chExt cx="2004345" cy="988125"/>
          </a:xfrm>
        </p:grpSpPr>
        <p:sp>
          <p:nvSpPr>
            <p:cNvPr id="303" name="Google Shape;303;p37"/>
            <p:cNvSpPr/>
            <p:nvPr/>
          </p:nvSpPr>
          <p:spPr>
            <a:xfrm>
              <a:off x="5853343" y="3734748"/>
              <a:ext cx="2004300" cy="308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Univariate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5853388" y="4074613"/>
              <a:ext cx="2004300" cy="308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Spatial independence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5853343" y="4414473"/>
              <a:ext cx="2004300" cy="308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Atemporal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6" name="Google Shape;3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619" y="711675"/>
            <a:ext cx="1571200" cy="125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116" y="2727304"/>
            <a:ext cx="3612669" cy="141711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Compound Hazards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When hazards intersect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116" y="1210183"/>
            <a:ext cx="4032054" cy="107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210" y="2794197"/>
            <a:ext cx="3932681" cy="109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622" y="1268297"/>
            <a:ext cx="3835858" cy="85523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383325" y="807450"/>
            <a:ext cx="2831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Preconditioned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342625" y="2416200"/>
            <a:ext cx="2831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Multivariate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106775" y="4697600"/>
            <a:ext cx="592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Zscheischler </a:t>
            </a:r>
            <a:r>
              <a:rPr i="1" lang="en-GB" sz="1100">
                <a:latin typeface="Roboto"/>
                <a:ea typeface="Roboto"/>
                <a:cs typeface="Roboto"/>
                <a:sym typeface="Roboto"/>
              </a:rPr>
              <a:t>et al. </a:t>
            </a: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(2020) </a:t>
            </a:r>
            <a:r>
              <a:rPr i="1" lang="en-GB" sz="1100">
                <a:latin typeface="Roboto"/>
                <a:ea typeface="Roboto"/>
                <a:cs typeface="Roboto"/>
                <a:sym typeface="Roboto"/>
              </a:rPr>
              <a:t>A typology of compound weather and climate events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622" y="1268297"/>
            <a:ext cx="3835859" cy="85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210" y="1287245"/>
            <a:ext cx="3835857" cy="79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210" y="2794197"/>
            <a:ext cx="3932682" cy="109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3597" y="2794192"/>
            <a:ext cx="3933907" cy="120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68116" y="1210183"/>
            <a:ext cx="4032054" cy="107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79091" y="1253788"/>
            <a:ext cx="4032050" cy="1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5003975" y="899075"/>
            <a:ext cx="2831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Temporal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68116" y="2727304"/>
            <a:ext cx="3612669" cy="141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79100" y="2722576"/>
            <a:ext cx="3636376" cy="14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 txBox="1"/>
          <p:nvPr/>
        </p:nvSpPr>
        <p:spPr>
          <a:xfrm>
            <a:off x="4942825" y="2483100"/>
            <a:ext cx="2831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Compound Hazards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When hazards intersect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0" y="4789500"/>
            <a:ext cx="671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https://rapidmapping.emergency.copernicus.eu/EMSR720/reporting</a:t>
            </a:r>
            <a:endParaRPr/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575" y="684137"/>
            <a:ext cx="3259100" cy="3775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39"/>
          <p:cNvGrpSpPr/>
          <p:nvPr/>
        </p:nvGrpSpPr>
        <p:grpSpPr>
          <a:xfrm>
            <a:off x="4332691" y="600050"/>
            <a:ext cx="3618984" cy="864900"/>
            <a:chOff x="5281066" y="1000500"/>
            <a:chExt cx="3618984" cy="864900"/>
          </a:xfrm>
        </p:grpSpPr>
        <p:sp>
          <p:nvSpPr>
            <p:cNvPr id="337" name="Google Shape;337;p39"/>
            <p:cNvSpPr/>
            <p:nvPr/>
          </p:nvSpPr>
          <p:spPr>
            <a:xfrm>
              <a:off x="6216850" y="1000500"/>
              <a:ext cx="2683200" cy="864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Extreme rainfall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in April-May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Caused </a:t>
              </a:r>
              <a:r>
                <a:rPr b="1" lang="en-GB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landslides 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b="1" lang="en-GB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flooding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8" name="Google Shape;338;p39"/>
            <p:cNvGrpSpPr/>
            <p:nvPr/>
          </p:nvGrpSpPr>
          <p:grpSpPr>
            <a:xfrm>
              <a:off x="5281066" y="1023000"/>
              <a:ext cx="819600" cy="819900"/>
              <a:chOff x="981254" y="1231150"/>
              <a:chExt cx="819600" cy="819900"/>
            </a:xfrm>
          </p:grpSpPr>
          <p:sp>
            <p:nvSpPr>
              <p:cNvPr id="339" name="Google Shape;339;p39"/>
              <p:cNvSpPr/>
              <p:nvPr/>
            </p:nvSpPr>
            <p:spPr>
              <a:xfrm>
                <a:off x="981254" y="1231150"/>
                <a:ext cx="819600" cy="819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40" name="Google Shape;340;p3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04713" y="1354748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1" name="Google Shape;341;p39"/>
          <p:cNvGrpSpPr/>
          <p:nvPr/>
        </p:nvGrpSpPr>
        <p:grpSpPr>
          <a:xfrm>
            <a:off x="4332676" y="1699117"/>
            <a:ext cx="3618999" cy="864900"/>
            <a:chOff x="5281051" y="2139300"/>
            <a:chExt cx="3618999" cy="864900"/>
          </a:xfrm>
        </p:grpSpPr>
        <p:sp>
          <p:nvSpPr>
            <p:cNvPr id="342" name="Google Shape;342;p39"/>
            <p:cNvSpPr/>
            <p:nvPr/>
          </p:nvSpPr>
          <p:spPr>
            <a:xfrm>
              <a:off x="6216850" y="2139300"/>
              <a:ext cx="2683200" cy="864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D76208"/>
                  </a:solidFill>
                  <a:latin typeface="Roboto"/>
                  <a:ea typeface="Roboto"/>
                  <a:cs typeface="Roboto"/>
                  <a:sym typeface="Roboto"/>
                </a:rPr>
                <a:t>181</a:t>
              </a:r>
              <a:r>
                <a:rPr b="1"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dead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D76208"/>
                  </a:solidFill>
                  <a:latin typeface="Roboto"/>
                  <a:ea typeface="Roboto"/>
                  <a:cs typeface="Roboto"/>
                  <a:sym typeface="Roboto"/>
                </a:rPr>
                <a:t>809</a:t>
              </a:r>
              <a:r>
                <a:rPr b="1" baseline="30000" lang="en-GB">
                  <a:solidFill>
                    <a:srgbClr val="D76208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injured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D76208"/>
                  </a:solidFill>
                  <a:latin typeface="Roboto"/>
                  <a:ea typeface="Roboto"/>
                  <a:cs typeface="Roboto"/>
                  <a:sym typeface="Roboto"/>
                </a:rPr>
                <a:t>580,000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displaced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3" name="Google Shape;343;p39"/>
            <p:cNvGrpSpPr/>
            <p:nvPr/>
          </p:nvGrpSpPr>
          <p:grpSpPr>
            <a:xfrm>
              <a:off x="5281051" y="2161875"/>
              <a:ext cx="819600" cy="819900"/>
              <a:chOff x="5378951" y="2189225"/>
              <a:chExt cx="819600" cy="819900"/>
            </a:xfrm>
          </p:grpSpPr>
          <p:sp>
            <p:nvSpPr>
              <p:cNvPr id="344" name="Google Shape;344;p39"/>
              <p:cNvSpPr/>
              <p:nvPr/>
            </p:nvSpPr>
            <p:spPr>
              <a:xfrm>
                <a:off x="5378951" y="2189225"/>
                <a:ext cx="819600" cy="819900"/>
              </a:xfrm>
              <a:prstGeom prst="ellipse">
                <a:avLst/>
              </a:prstGeom>
              <a:solidFill>
                <a:srgbClr val="D76208"/>
              </a:solidFill>
              <a:ln cap="flat" cmpd="sng" w="9525">
                <a:solidFill>
                  <a:srgbClr val="D76208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45" name="Google Shape;345;p3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489338" y="2302688"/>
                <a:ext cx="598800" cy="598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6" name="Google Shape;346;p39"/>
          <p:cNvGrpSpPr/>
          <p:nvPr/>
        </p:nvGrpSpPr>
        <p:grpSpPr>
          <a:xfrm>
            <a:off x="4332666" y="2798183"/>
            <a:ext cx="3619009" cy="864900"/>
            <a:chOff x="5281041" y="3278100"/>
            <a:chExt cx="3619009" cy="864900"/>
          </a:xfrm>
        </p:grpSpPr>
        <p:sp>
          <p:nvSpPr>
            <p:cNvPr id="347" name="Google Shape;347;p39"/>
            <p:cNvSpPr/>
            <p:nvPr/>
          </p:nvSpPr>
          <p:spPr>
            <a:xfrm>
              <a:off x="6216850" y="3278100"/>
              <a:ext cx="2683200" cy="864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$3.7 billion</a:t>
              </a:r>
              <a:r>
                <a:rPr b="1"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damages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500,000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people without power or clean water 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8" name="Google Shape;348;p39"/>
            <p:cNvGrpSpPr/>
            <p:nvPr/>
          </p:nvGrpSpPr>
          <p:grpSpPr>
            <a:xfrm>
              <a:off x="5281041" y="3306563"/>
              <a:ext cx="819600" cy="819900"/>
              <a:chOff x="5378941" y="3333913"/>
              <a:chExt cx="819600" cy="819900"/>
            </a:xfrm>
          </p:grpSpPr>
          <p:sp>
            <p:nvSpPr>
              <p:cNvPr id="349" name="Google Shape;349;p39"/>
              <p:cNvSpPr/>
              <p:nvPr/>
            </p:nvSpPr>
            <p:spPr>
              <a:xfrm>
                <a:off x="5378941" y="3333913"/>
                <a:ext cx="819600" cy="819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0" name="Google Shape;350;p3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89375" y="3444475"/>
                <a:ext cx="598800" cy="598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1" name="Google Shape;351;p39"/>
          <p:cNvGrpSpPr/>
          <p:nvPr/>
        </p:nvGrpSpPr>
        <p:grpSpPr>
          <a:xfrm>
            <a:off x="4332666" y="3897250"/>
            <a:ext cx="3619009" cy="864900"/>
            <a:chOff x="5254566" y="3959925"/>
            <a:chExt cx="3619009" cy="864900"/>
          </a:xfrm>
        </p:grpSpPr>
        <p:sp>
          <p:nvSpPr>
            <p:cNvPr id="352" name="Google Shape;352;p39"/>
            <p:cNvSpPr/>
            <p:nvPr/>
          </p:nvSpPr>
          <p:spPr>
            <a:xfrm>
              <a:off x="6190375" y="3959925"/>
              <a:ext cx="2683200" cy="864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Flood defence </a:t>
              </a:r>
              <a:r>
                <a:rPr b="1" lang="en-GB">
                  <a:solidFill>
                    <a:srgbClr val="B45F06"/>
                  </a:solidFill>
                  <a:latin typeface="Roboto"/>
                  <a:ea typeface="Roboto"/>
                  <a:cs typeface="Roboto"/>
                  <a:sym typeface="Roboto"/>
                </a:rPr>
                <a:t>deterioration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and poor </a:t>
              </a:r>
              <a:r>
                <a:rPr b="1" lang="en-GB">
                  <a:solidFill>
                    <a:srgbClr val="B45F06"/>
                  </a:solidFill>
                  <a:latin typeface="Roboto"/>
                  <a:ea typeface="Roboto"/>
                  <a:cs typeface="Roboto"/>
                  <a:sym typeface="Roboto"/>
                </a:rPr>
                <a:t>land-use policies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contributed to damage extent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53" name="Google Shape;353;p39"/>
            <p:cNvGrpSpPr/>
            <p:nvPr/>
          </p:nvGrpSpPr>
          <p:grpSpPr>
            <a:xfrm>
              <a:off x="5254566" y="3988388"/>
              <a:ext cx="819600" cy="819900"/>
              <a:chOff x="5254566" y="3988388"/>
              <a:chExt cx="819600" cy="819900"/>
            </a:xfrm>
          </p:grpSpPr>
          <p:sp>
            <p:nvSpPr>
              <p:cNvPr id="354" name="Google Shape;354;p39"/>
              <p:cNvSpPr/>
              <p:nvPr/>
            </p:nvSpPr>
            <p:spPr>
              <a:xfrm>
                <a:off x="5254566" y="3988388"/>
                <a:ext cx="819600" cy="819900"/>
              </a:xfrm>
              <a:prstGeom prst="ellipse">
                <a:avLst/>
              </a:prstGeom>
              <a:solidFill>
                <a:srgbClr val="B45F0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5" name="Google Shape;355;p3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406250" y="4140221"/>
                <a:ext cx="516250" cy="51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/>
          <p:nvPr/>
        </p:nvSpPr>
        <p:spPr>
          <a:xfrm>
            <a:off x="4572100" y="917175"/>
            <a:ext cx="3737100" cy="335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Mapping and Catastrophe Modelling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Catastrophe model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13" y="3174321"/>
            <a:ext cx="3144125" cy="17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13" y="2082046"/>
            <a:ext cx="3144125" cy="17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13" y="635871"/>
            <a:ext cx="3144125" cy="17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0"/>
          <p:cNvSpPr/>
          <p:nvPr/>
        </p:nvSpPr>
        <p:spPr>
          <a:xfrm>
            <a:off x="4572000" y="1379899"/>
            <a:ext cx="3737100" cy="53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Portfolio of 1000s of events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0"/>
          <p:cNvSpPr/>
          <p:nvPr/>
        </p:nvSpPr>
        <p:spPr>
          <a:xfrm>
            <a:off x="4572000" y="1968624"/>
            <a:ext cx="3737100" cy="534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Modelling is expensive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4572000" y="2557354"/>
            <a:ext cx="3737100" cy="53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Numerical, stochastic, or hybrid simulations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4572000" y="3146059"/>
            <a:ext cx="3737100" cy="534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Calculate statistics over losses from entire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portfolio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4572017" y="3734801"/>
            <a:ext cx="3737100" cy="53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Multivariate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or region events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4584775" y="917176"/>
            <a:ext cx="3711600" cy="4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Mapping and Catastrophe Modelling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Summary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6" name="Google Shape;376;p41"/>
          <p:cNvGrpSpPr/>
          <p:nvPr/>
        </p:nvGrpSpPr>
        <p:grpSpPr>
          <a:xfrm>
            <a:off x="2564410" y="1735627"/>
            <a:ext cx="5152914" cy="534300"/>
            <a:chOff x="2564410" y="1955302"/>
            <a:chExt cx="5152914" cy="534300"/>
          </a:xfrm>
        </p:grpSpPr>
        <p:sp>
          <p:nvSpPr>
            <p:cNvPr id="377" name="Google Shape;377;p41"/>
            <p:cNvSpPr/>
            <p:nvPr/>
          </p:nvSpPr>
          <p:spPr>
            <a:xfrm>
              <a:off x="2564410" y="1955302"/>
              <a:ext cx="25461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One event map per return period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5171224" y="1955302"/>
              <a:ext cx="25461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Thousands of possible event footprints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9" name="Google Shape;379;p41"/>
          <p:cNvGrpSpPr/>
          <p:nvPr/>
        </p:nvGrpSpPr>
        <p:grpSpPr>
          <a:xfrm>
            <a:off x="2564410" y="2324353"/>
            <a:ext cx="5152914" cy="534300"/>
            <a:chOff x="2564410" y="2544028"/>
            <a:chExt cx="5152914" cy="534300"/>
          </a:xfrm>
        </p:grpSpPr>
        <p:sp>
          <p:nvSpPr>
            <p:cNvPr id="380" name="Google Shape;380;p41"/>
            <p:cNvSpPr/>
            <p:nvPr/>
          </p:nvSpPr>
          <p:spPr>
            <a:xfrm>
              <a:off x="2564410" y="2544028"/>
              <a:ext cx="25461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Medium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5171224" y="2544028"/>
              <a:ext cx="25461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High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2" name="Google Shape;382;p41"/>
          <p:cNvGrpSpPr/>
          <p:nvPr/>
        </p:nvGrpSpPr>
        <p:grpSpPr>
          <a:xfrm>
            <a:off x="2564410" y="2913084"/>
            <a:ext cx="5152914" cy="534300"/>
            <a:chOff x="2564410" y="3132759"/>
            <a:chExt cx="5152914" cy="534300"/>
          </a:xfrm>
        </p:grpSpPr>
        <p:sp>
          <p:nvSpPr>
            <p:cNvPr id="383" name="Google Shape;383;p41"/>
            <p:cNvSpPr/>
            <p:nvPr/>
          </p:nvSpPr>
          <p:spPr>
            <a:xfrm>
              <a:off x="2564410" y="3132759"/>
              <a:ext cx="25461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High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5171224" y="3132759"/>
              <a:ext cx="25461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Low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5" name="Google Shape;385;p41"/>
          <p:cNvGrpSpPr/>
          <p:nvPr/>
        </p:nvGrpSpPr>
        <p:grpSpPr>
          <a:xfrm>
            <a:off x="803274" y="668050"/>
            <a:ext cx="6905288" cy="3368041"/>
            <a:chOff x="803274" y="887725"/>
            <a:chExt cx="6905288" cy="3368041"/>
          </a:xfrm>
        </p:grpSpPr>
        <p:sp>
          <p:nvSpPr>
            <p:cNvPr id="386" name="Google Shape;386;p41"/>
            <p:cNvSpPr/>
            <p:nvPr/>
          </p:nvSpPr>
          <p:spPr>
            <a:xfrm>
              <a:off x="803274" y="1955302"/>
              <a:ext cx="17004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Format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803274" y="2544028"/>
              <a:ext cx="17004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Memory and compute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803274" y="3132759"/>
              <a:ext cx="17004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Ease of use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803274" y="3721466"/>
              <a:ext cx="17004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Compound events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90" name="Google Shape;390;p41"/>
            <p:cNvGrpSpPr/>
            <p:nvPr/>
          </p:nvGrpSpPr>
          <p:grpSpPr>
            <a:xfrm>
              <a:off x="2584125" y="887725"/>
              <a:ext cx="5124438" cy="970500"/>
              <a:chOff x="2584125" y="887725"/>
              <a:chExt cx="5124438" cy="970500"/>
            </a:xfrm>
          </p:grpSpPr>
          <p:grpSp>
            <p:nvGrpSpPr>
              <p:cNvPr id="391" name="Google Shape;391;p41"/>
              <p:cNvGrpSpPr/>
              <p:nvPr/>
            </p:nvGrpSpPr>
            <p:grpSpPr>
              <a:xfrm>
                <a:off x="2584125" y="887725"/>
                <a:ext cx="2528700" cy="970500"/>
                <a:chOff x="2584125" y="887725"/>
                <a:chExt cx="2528700" cy="970500"/>
              </a:xfrm>
            </p:grpSpPr>
            <p:sp>
              <p:nvSpPr>
                <p:cNvPr id="392" name="Google Shape;392;p41"/>
                <p:cNvSpPr/>
                <p:nvPr/>
              </p:nvSpPr>
              <p:spPr>
                <a:xfrm>
                  <a:off x="2584125" y="887725"/>
                  <a:ext cx="2528700" cy="970500"/>
                </a:xfrm>
                <a:prstGeom prst="rect">
                  <a:avLst/>
                </a:prstGeom>
                <a:solidFill>
                  <a:srgbClr val="D76208"/>
                </a:solidFill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600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Hazard maps</a:t>
                  </a:r>
                  <a:endParaRPr b="1" sz="16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descr="&lt;svg xmlns=&quot;http://www.w3.org/2000/svg&quot; height=&quot;48px&quot; viewBox=&quot;0 -960 960 960&quot; width=&quot;48px&quot; fill=&quot;#FFFFFF&quot;&gt;&lt;path d=&quot;M80-80v-60q34-3 54.5-21.5T208-180q53 0 75.5 20t60.5 20q38 0 60.5-20t75.5-20q53 0 76 20t60 20q38 0 60.5-25t75.5-25q53 0 73.5 23.5T880-140v60q-42 0-68.5-25T752-130q-33 0-58 25t-78 25q-53 0-78-20t-58-20q-33 0-58 20t-78 20q-53 0-78-20t-58-20q-33 0-59.5 20T80-80Zm264-190q-53 0-78-20t-58-20q-33 0-59.5 20T80-270v-60q34-3 54.5-21.5T208-370q11 0 22.5 1.5T251-364l-51-185-62 77-47-38 300-370 445 170-22 56-92-35 86 321q18 10 36.5 24t35.5 13v61q-42 0-68.5-25T752-320q-33 0-58 25t-78 25q-53 0-78-20t-58-20q-33 0-58 20t-78 20Zm0-60q31 0 55.5-17.5T456-369l-37-136 136-36 55 211q38 4 62.5-22t69.5-28l-90-336-241-93-164 202 74 274q7 2 12 2.5t11 .5Zm151-237Z&quot;/&gt;&lt;/svg&gt;" id="393" name="Google Shape;393;p4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562138" y="948425"/>
                  <a:ext cx="572671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94" name="Google Shape;394;p41"/>
              <p:cNvGrpSpPr/>
              <p:nvPr/>
            </p:nvGrpSpPr>
            <p:grpSpPr>
              <a:xfrm>
                <a:off x="5179863" y="887725"/>
                <a:ext cx="2528700" cy="970500"/>
                <a:chOff x="5179863" y="887725"/>
                <a:chExt cx="2528700" cy="970500"/>
              </a:xfrm>
            </p:grpSpPr>
            <p:sp>
              <p:nvSpPr>
                <p:cNvPr id="395" name="Google Shape;395;p41"/>
                <p:cNvSpPr/>
                <p:nvPr/>
              </p:nvSpPr>
              <p:spPr>
                <a:xfrm>
                  <a:off x="5179863" y="887725"/>
                  <a:ext cx="2528700" cy="9705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6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Catastrophe</a:t>
                  </a:r>
                  <a:r>
                    <a:rPr b="1" lang="en-GB" sz="16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models</a:t>
                  </a:r>
                  <a:endParaRPr b="1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grpSp>
              <p:nvGrpSpPr>
                <p:cNvPr id="396" name="Google Shape;396;p41"/>
                <p:cNvGrpSpPr/>
                <p:nvPr/>
              </p:nvGrpSpPr>
              <p:grpSpPr>
                <a:xfrm>
                  <a:off x="5680911" y="967641"/>
                  <a:ext cx="1526621" cy="534272"/>
                  <a:chOff x="5635350" y="948425"/>
                  <a:chExt cx="1636425" cy="572700"/>
                </a:xfrm>
              </p:grpSpPr>
              <p:pic>
                <p:nvPicPr>
                  <p:cNvPr descr="&lt;svg xmlns=&quot;http://www.w3.org/2000/svg&quot; height=&quot;48px&quot; viewBox=&quot;0 -960 960 960&quot; width=&quot;48px&quot; fill=&quot;#FFFFFF&quot;&gt;&lt;path d=&quot;M80-80v-60q34-3 54.5-21.5T208-180q53 0 75.5 20t60.5 20q38 0 60.5-20t75.5-20q53 0 76 20t60 20q38 0 60.5-25t75.5-25q53 0 73.5 23.5T880-140v60q-42 0-68.5-25T752-130q-33 0-58 25t-78 25q-53 0-78-20t-58-20q-33 0-58 20t-78 20q-53 0-78-20t-58-20q-33 0-59.5 20T80-80Zm264-190q-53 0-78-20t-58-20q-33 0-59.5 20T80-270v-60q34-3 54.5-21.5T208-370q11 0 22.5 1.5T251-364l-51-185-62 77-47-38 300-370 445 170-22 56-92-35 86 321q18 10 36.5 24t35.5 13v61q-42 0-68.5-25T752-320q-33 0-58 25t-78 25q-53 0-78-20t-58-20q-33 0-58 20t-78 20Zm0-60q31 0 55.5-17.5T456-369l-37-136 136-36 55 211q38 4 62.5-22t69.5-28l-90-336-241-93-164 202 74 274q7 2 12 2.5t11 .5Zm151-237Z&quot;/&gt;&lt;/svg&gt;" id="397" name="Google Shape;397;p41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5635350" y="948425"/>
                    <a:ext cx="572681" cy="572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&lt;svg xmlns=&quot;http://www.w3.org/2000/svg&quot; height=&quot;48px&quot; viewBox=&quot;0 -960 960 960&quot; width=&quot;48px&quot; fill=&quot;#FFFFFF&quot;&gt;&lt;path d=&quot;M80-80v-60q34-3 54.5-21.5T208-180q53 0 75.5 20t60.5 20q38 0 60.5-20t75.5-20q53 0 76 20t60 20q38 0 60.5-25t75.5-25q53 0 73.5 23.5T880-140v60q-42 0-68.5-25T752-130q-33 0-58 25t-78 25q-53 0-78-20t-58-20q-33 0-58 20t-78 20q-53 0-78-20t-58-20q-33 0-59.5 20T80-80Zm264-190q-53 0-78-20t-58-20q-33 0-59.5 20T80-270v-60q34-3 54.5-21.5T208-370q11 0 22.5 1.5T251-364l-51-185-62 77-47-38 300-370 445 170-22 56-92-35 86 321q18 10 36.5 24t35.5 13v61q-42 0-68.5-25T752-320q-33 0-58 25t-78 25q-53 0-78-20t-58-20q-33 0-58 20t-78 20Zm0-60q31 0 55.5-17.5T456-369l-37-136 136-36 55 211q38 4 62.5-22t69.5-28l-90-336-241-93-164 202 74 274q7 2 12 2.5t11 .5Zm151-237Z&quot;/&gt;&lt;/svg&gt;" id="398" name="Google Shape;398;p41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6167222" y="948425"/>
                    <a:ext cx="572681" cy="572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&lt;svg xmlns=&quot;http://www.w3.org/2000/svg&quot; height=&quot;48px&quot; viewBox=&quot;0 -960 960 960&quot; width=&quot;48px&quot; fill=&quot;#FFFFFF&quot;&gt;&lt;path d=&quot;M80-80v-60q34-3 54.5-21.5T208-180q53 0 75.5 20t60.5 20q38 0 60.5-20t75.5-20q53 0 76 20t60 20q38 0 60.5-25t75.5-25q53 0 73.5 23.5T880-140v60q-42 0-68.5-25T752-130q-33 0-58 25t-78 25q-53 0-78-20t-58-20q-33 0-58 20t-78 20q-53 0-78-20t-58-20q-33 0-59.5 20T80-80Zm264-190q-53 0-78-20t-58-20q-33 0-59.5 20T80-270v-60q34-3 54.5-21.5T208-370q11 0 22.5 1.5T251-364l-51-185-62 77-47-38 300-370 445 170-22 56-92-35 86 321q18 10 36.5 24t35.5 13v61q-42 0-68.5-25T752-320q-33 0-58 25t-78 25q-53 0-78-20t-58-20q-33 0-58 20t-78 20Zm0-60q31 0 55.5-17.5T456-369l-37-136 136-36 55 211q38 4 62.5-22t69.5-28l-90-336-241-93-164 202 74 274q7 2 12 2.5t11 .5Zm151-237Z&quot;/&gt;&lt;/svg&gt;" id="399" name="Google Shape;399;p41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6699094" y="948425"/>
                    <a:ext cx="572681" cy="572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  <p:grpSp>
        <p:nvGrpSpPr>
          <p:cNvPr id="400" name="Google Shape;400;p41"/>
          <p:cNvGrpSpPr/>
          <p:nvPr/>
        </p:nvGrpSpPr>
        <p:grpSpPr>
          <a:xfrm>
            <a:off x="803274" y="3501791"/>
            <a:ext cx="6914061" cy="1123043"/>
            <a:chOff x="803274" y="3721466"/>
            <a:chExt cx="6914061" cy="1123043"/>
          </a:xfrm>
        </p:grpSpPr>
        <p:grpSp>
          <p:nvGrpSpPr>
            <p:cNvPr id="401" name="Google Shape;401;p41"/>
            <p:cNvGrpSpPr/>
            <p:nvPr/>
          </p:nvGrpSpPr>
          <p:grpSpPr>
            <a:xfrm>
              <a:off x="2564410" y="3721466"/>
              <a:ext cx="5152914" cy="534300"/>
              <a:chOff x="2564410" y="3721466"/>
              <a:chExt cx="5152914" cy="534300"/>
            </a:xfrm>
          </p:grpSpPr>
          <p:sp>
            <p:nvSpPr>
              <p:cNvPr id="402" name="Google Shape;402;p41"/>
              <p:cNvSpPr/>
              <p:nvPr/>
            </p:nvSpPr>
            <p:spPr>
              <a:xfrm>
                <a:off x="2564410" y="3721466"/>
                <a:ext cx="2546100" cy="5343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Roboto"/>
                    <a:ea typeface="Roboto"/>
                    <a:cs typeface="Roboto"/>
                    <a:sym typeface="Roboto"/>
                  </a:rPr>
                  <a:t>No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3" name="Google Shape;403;p41"/>
              <p:cNvSpPr/>
              <p:nvPr/>
            </p:nvSpPr>
            <p:spPr>
              <a:xfrm>
                <a:off x="5171224" y="3721466"/>
                <a:ext cx="2546100" cy="5343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Roboto"/>
                    <a:ea typeface="Roboto"/>
                    <a:cs typeface="Roboto"/>
                    <a:sym typeface="Roboto"/>
                  </a:rPr>
                  <a:t>Potentially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4" name="Google Shape;404;p41"/>
            <p:cNvSpPr/>
            <p:nvPr/>
          </p:nvSpPr>
          <p:spPr>
            <a:xfrm>
              <a:off x="2564410" y="4310209"/>
              <a:ext cx="25461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At every point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5171235" y="4310209"/>
              <a:ext cx="25461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Over final losses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803274" y="4310209"/>
              <a:ext cx="17004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Calculate statistics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Deep Learning Applications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/>
          <p:nvPr/>
        </p:nvSpPr>
        <p:spPr>
          <a:xfrm rot="10800000">
            <a:off x="3301075" y="1415750"/>
            <a:ext cx="3452683" cy="2023014"/>
          </a:xfrm>
          <a:custGeom>
            <a:rect b="b" l="l" r="r" t="t"/>
            <a:pathLst>
              <a:path extrusionOk="0" h="82851" w="141402">
                <a:moveTo>
                  <a:pt x="0" y="463"/>
                </a:moveTo>
                <a:lnTo>
                  <a:pt x="141402" y="82851"/>
                </a:lnTo>
                <a:lnTo>
                  <a:pt x="141402" y="0"/>
                </a:lnTo>
                <a:close/>
              </a:path>
            </a:pathLst>
          </a:custGeom>
          <a:solidFill>
            <a:srgbClr val="6DCDB8"/>
          </a:solidFill>
          <a:ln cap="flat" cmpd="sng" w="9525">
            <a:solidFill>
              <a:srgbClr val="6DCD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7" name="Google Shape;417;p43"/>
          <p:cNvSpPr/>
          <p:nvPr/>
        </p:nvSpPr>
        <p:spPr>
          <a:xfrm>
            <a:off x="3301075" y="1415750"/>
            <a:ext cx="3452683" cy="2023014"/>
          </a:xfrm>
          <a:custGeom>
            <a:rect b="b" l="l" r="r" t="t"/>
            <a:pathLst>
              <a:path extrusionOk="0" h="82851" w="141402">
                <a:moveTo>
                  <a:pt x="0" y="463"/>
                </a:moveTo>
                <a:lnTo>
                  <a:pt x="141402" y="82851"/>
                </a:lnTo>
                <a:lnTo>
                  <a:pt x="141402" y="0"/>
                </a:lnTo>
                <a:close/>
              </a:path>
            </a:pathLst>
          </a:custGeom>
          <a:solidFill>
            <a:srgbClr val="C4D600"/>
          </a:solidFill>
          <a:ln cap="flat" cmpd="sng" w="9525">
            <a:solidFill>
              <a:srgbClr val="C4D600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418" name="Google Shape;418;p43"/>
          <p:cNvGrpSpPr/>
          <p:nvPr/>
        </p:nvGrpSpPr>
        <p:grpSpPr>
          <a:xfrm>
            <a:off x="3301076" y="1378975"/>
            <a:ext cx="3540761" cy="2059800"/>
            <a:chOff x="2754050" y="1199600"/>
            <a:chExt cx="3330600" cy="2059800"/>
          </a:xfrm>
        </p:grpSpPr>
        <p:cxnSp>
          <p:nvCxnSpPr>
            <p:cNvPr id="419" name="Google Shape;419;p43"/>
            <p:cNvCxnSpPr/>
            <p:nvPr/>
          </p:nvCxnSpPr>
          <p:spPr>
            <a:xfrm>
              <a:off x="2754050" y="1199600"/>
              <a:ext cx="0" cy="2059800"/>
            </a:xfrm>
            <a:prstGeom prst="straightConnector1">
              <a:avLst/>
            </a:prstGeom>
            <a:noFill/>
            <a:ln cap="flat" cmpd="sng" w="9525">
              <a:solidFill>
                <a:srgbClr val="002147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420" name="Google Shape;420;p43"/>
            <p:cNvCxnSpPr/>
            <p:nvPr/>
          </p:nvCxnSpPr>
          <p:spPr>
            <a:xfrm rot="10800000">
              <a:off x="2754050" y="3259400"/>
              <a:ext cx="3330600" cy="0"/>
            </a:xfrm>
            <a:prstGeom prst="straightConnector1">
              <a:avLst/>
            </a:prstGeom>
            <a:noFill/>
            <a:ln cap="flat" cmpd="sng" w="9525">
              <a:solidFill>
                <a:srgbClr val="002147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421" name="Google Shape;421;p43"/>
          <p:cNvSpPr txBox="1"/>
          <p:nvPr/>
        </p:nvSpPr>
        <p:spPr>
          <a:xfrm>
            <a:off x="3595225" y="2657575"/>
            <a:ext cx="179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Feasible studies</a:t>
            </a:r>
            <a:endParaRPr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4800625" y="1734025"/>
            <a:ext cx="179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Infeasible studies: limited by computational constraints</a:t>
            </a:r>
            <a:endParaRPr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43"/>
          <p:cNvCxnSpPr/>
          <p:nvPr/>
        </p:nvCxnSpPr>
        <p:spPr>
          <a:xfrm>
            <a:off x="3294375" y="1431025"/>
            <a:ext cx="3459900" cy="2013300"/>
          </a:xfrm>
          <a:prstGeom prst="straightConnector1">
            <a:avLst/>
          </a:prstGeom>
          <a:noFill/>
          <a:ln cap="flat" cmpd="sng" w="9525">
            <a:solidFill>
              <a:srgbClr val="0021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4" name="Google Shape;424;p4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Relevance to ML researchers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3"/>
          <p:cNvSpPr/>
          <p:nvPr/>
        </p:nvSpPr>
        <p:spPr>
          <a:xfrm rot="10800000">
            <a:off x="3297725" y="1418525"/>
            <a:ext cx="3452683" cy="2023014"/>
          </a:xfrm>
          <a:custGeom>
            <a:rect b="b" l="l" r="r" t="t"/>
            <a:pathLst>
              <a:path extrusionOk="0" h="82851" w="141402">
                <a:moveTo>
                  <a:pt x="0" y="463"/>
                </a:moveTo>
                <a:lnTo>
                  <a:pt x="141402" y="82851"/>
                </a:lnTo>
                <a:lnTo>
                  <a:pt x="141402" y="0"/>
                </a:lnTo>
                <a:close/>
              </a:path>
            </a:pathLst>
          </a:custGeom>
          <a:solidFill>
            <a:srgbClr val="6DCDB8"/>
          </a:solidFill>
          <a:ln cap="flat" cmpd="sng" w="9525">
            <a:solidFill>
              <a:srgbClr val="6DCD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6" name="Google Shape;426;p43"/>
          <p:cNvSpPr/>
          <p:nvPr/>
        </p:nvSpPr>
        <p:spPr>
          <a:xfrm>
            <a:off x="3297725" y="1418525"/>
            <a:ext cx="3452683" cy="2023014"/>
          </a:xfrm>
          <a:custGeom>
            <a:rect b="b" l="l" r="r" t="t"/>
            <a:pathLst>
              <a:path extrusionOk="0" h="82851" w="141402">
                <a:moveTo>
                  <a:pt x="0" y="463"/>
                </a:moveTo>
                <a:lnTo>
                  <a:pt x="141402" y="82851"/>
                </a:lnTo>
                <a:lnTo>
                  <a:pt x="141402" y="0"/>
                </a:lnTo>
                <a:close/>
              </a:path>
            </a:pathLst>
          </a:custGeom>
          <a:solidFill>
            <a:srgbClr val="C4D600"/>
          </a:solidFill>
          <a:ln cap="flat" cmpd="sng" w="9525">
            <a:solidFill>
              <a:srgbClr val="C4D600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427" name="Google Shape;427;p43"/>
          <p:cNvGrpSpPr/>
          <p:nvPr/>
        </p:nvGrpSpPr>
        <p:grpSpPr>
          <a:xfrm>
            <a:off x="3297726" y="1381750"/>
            <a:ext cx="3540761" cy="2059800"/>
            <a:chOff x="2754050" y="1199600"/>
            <a:chExt cx="3330600" cy="2059800"/>
          </a:xfrm>
        </p:grpSpPr>
        <p:cxnSp>
          <p:nvCxnSpPr>
            <p:cNvPr id="428" name="Google Shape;428;p43"/>
            <p:cNvCxnSpPr/>
            <p:nvPr/>
          </p:nvCxnSpPr>
          <p:spPr>
            <a:xfrm>
              <a:off x="2754050" y="1199600"/>
              <a:ext cx="0" cy="2059800"/>
            </a:xfrm>
            <a:prstGeom prst="straightConnector1">
              <a:avLst/>
            </a:prstGeom>
            <a:noFill/>
            <a:ln cap="flat" cmpd="sng" w="9525">
              <a:solidFill>
                <a:srgbClr val="002147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429" name="Google Shape;429;p43"/>
            <p:cNvCxnSpPr/>
            <p:nvPr/>
          </p:nvCxnSpPr>
          <p:spPr>
            <a:xfrm rot="10800000">
              <a:off x="2754050" y="3259400"/>
              <a:ext cx="3330600" cy="0"/>
            </a:xfrm>
            <a:prstGeom prst="straightConnector1">
              <a:avLst/>
            </a:prstGeom>
            <a:noFill/>
            <a:ln cap="flat" cmpd="sng" w="9525">
              <a:solidFill>
                <a:srgbClr val="002147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430" name="Google Shape;430;p43"/>
          <p:cNvSpPr txBox="1"/>
          <p:nvPr/>
        </p:nvSpPr>
        <p:spPr>
          <a:xfrm>
            <a:off x="3297725" y="3441550"/>
            <a:ext cx="192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Model scale</a:t>
            </a:r>
            <a:endParaRPr b="1"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200"/>
              <a:buFont typeface="Calibri"/>
              <a:buChar char="●"/>
            </a:pPr>
            <a:r>
              <a:rPr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Spatial range</a:t>
            </a:r>
            <a:endParaRPr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200"/>
              <a:buFont typeface="Calibri"/>
              <a:buChar char="●"/>
            </a:pPr>
            <a:r>
              <a:rPr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Temporal range</a:t>
            </a:r>
            <a:endParaRPr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200"/>
              <a:buFont typeface="Calibri"/>
              <a:buChar char="●"/>
            </a:pPr>
            <a:r>
              <a:rPr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Number of variables</a:t>
            </a:r>
            <a:endParaRPr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3"/>
          <p:cNvSpPr txBox="1"/>
          <p:nvPr/>
        </p:nvSpPr>
        <p:spPr>
          <a:xfrm>
            <a:off x="1341500" y="2290900"/>
            <a:ext cx="192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Model sophistication</a:t>
            </a:r>
            <a:endParaRPr b="1"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200"/>
              <a:buFont typeface="Calibri"/>
              <a:buChar char="●"/>
            </a:pPr>
            <a:r>
              <a:rPr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Less approximations made</a:t>
            </a:r>
            <a:endParaRPr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200"/>
              <a:buFont typeface="Calibri"/>
              <a:buChar char="●"/>
            </a:pPr>
            <a:r>
              <a:rPr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Relationships accounted for</a:t>
            </a:r>
            <a:endParaRPr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3"/>
          <p:cNvSpPr txBox="1"/>
          <p:nvPr/>
        </p:nvSpPr>
        <p:spPr>
          <a:xfrm>
            <a:off x="3591875" y="2660350"/>
            <a:ext cx="179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Feasible studies</a:t>
            </a:r>
            <a:endParaRPr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4797275" y="1736800"/>
            <a:ext cx="179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Infeasible studies: limited by computational constraints</a:t>
            </a:r>
            <a:endParaRPr sz="12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p43"/>
          <p:cNvCxnSpPr/>
          <p:nvPr/>
        </p:nvCxnSpPr>
        <p:spPr>
          <a:xfrm>
            <a:off x="3291025" y="1433800"/>
            <a:ext cx="3459900" cy="2013300"/>
          </a:xfrm>
          <a:prstGeom prst="straightConnector1">
            <a:avLst/>
          </a:prstGeom>
          <a:noFill/>
          <a:ln cap="flat" cmpd="sng" w="9525">
            <a:solidFill>
              <a:srgbClr val="002147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35" name="Google Shape;435;p43"/>
          <p:cNvGrpSpPr/>
          <p:nvPr/>
        </p:nvGrpSpPr>
        <p:grpSpPr>
          <a:xfrm>
            <a:off x="3291025" y="1381750"/>
            <a:ext cx="3547462" cy="2059875"/>
            <a:chOff x="2741425" y="1269050"/>
            <a:chExt cx="3547462" cy="2059875"/>
          </a:xfrm>
        </p:grpSpPr>
        <p:sp>
          <p:nvSpPr>
            <p:cNvPr id="436" name="Google Shape;436;p43"/>
            <p:cNvSpPr/>
            <p:nvPr/>
          </p:nvSpPr>
          <p:spPr>
            <a:xfrm>
              <a:off x="2741425" y="1274825"/>
              <a:ext cx="3459900" cy="2054100"/>
            </a:xfrm>
            <a:prstGeom prst="rect">
              <a:avLst/>
            </a:prstGeom>
            <a:solidFill>
              <a:srgbClr val="6DCDB8"/>
            </a:solidFill>
            <a:ln cap="flat" cmpd="sng" w="9525">
              <a:solidFill>
                <a:srgbClr val="6DCDB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3801025" y="1290350"/>
              <a:ext cx="2400299" cy="1406396"/>
            </a:xfrm>
            <a:custGeom>
              <a:rect b="b" l="l" r="r" t="t"/>
              <a:pathLst>
                <a:path extrusionOk="0" h="82851" w="141402">
                  <a:moveTo>
                    <a:pt x="0" y="463"/>
                  </a:moveTo>
                  <a:lnTo>
                    <a:pt x="141402" y="82851"/>
                  </a:lnTo>
                  <a:lnTo>
                    <a:pt x="141402" y="0"/>
                  </a:lnTo>
                  <a:close/>
                </a:path>
              </a:pathLst>
            </a:custGeom>
            <a:solidFill>
              <a:srgbClr val="C4D600"/>
            </a:solidFill>
            <a:ln cap="flat" cmpd="sng" w="9525">
              <a:solidFill>
                <a:srgbClr val="C4D6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38" name="Google Shape;438;p43"/>
            <p:cNvGrpSpPr/>
            <p:nvPr/>
          </p:nvGrpSpPr>
          <p:grpSpPr>
            <a:xfrm>
              <a:off x="2748126" y="1269050"/>
              <a:ext cx="3540761" cy="2059800"/>
              <a:chOff x="2754050" y="1199600"/>
              <a:chExt cx="3330600" cy="2059800"/>
            </a:xfrm>
          </p:grpSpPr>
          <p:cxnSp>
            <p:nvCxnSpPr>
              <p:cNvPr id="439" name="Google Shape;439;p43"/>
              <p:cNvCxnSpPr/>
              <p:nvPr/>
            </p:nvCxnSpPr>
            <p:spPr>
              <a:xfrm>
                <a:off x="2754050" y="1199600"/>
                <a:ext cx="0" cy="205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2147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  <p:cxnSp>
            <p:nvCxnSpPr>
              <p:cNvPr id="440" name="Google Shape;440;p43"/>
              <p:cNvCxnSpPr/>
              <p:nvPr/>
            </p:nvCxnSpPr>
            <p:spPr>
              <a:xfrm rot="10800000">
                <a:off x="2754050" y="3259400"/>
                <a:ext cx="3330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2147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</p:grpSp>
        <p:sp>
          <p:nvSpPr>
            <p:cNvPr id="441" name="Google Shape;441;p43"/>
            <p:cNvSpPr txBox="1"/>
            <p:nvPr/>
          </p:nvSpPr>
          <p:spPr>
            <a:xfrm>
              <a:off x="3239000" y="2327450"/>
              <a:ext cx="179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2147"/>
                  </a:solidFill>
                  <a:latin typeface="Calibri"/>
                  <a:ea typeface="Calibri"/>
                  <a:cs typeface="Calibri"/>
                  <a:sym typeface="Calibri"/>
                </a:rPr>
                <a:t>Feasible studies with ML</a:t>
              </a:r>
              <a:endParaRPr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2" name="Google Shape;442;p43"/>
            <p:cNvCxnSpPr/>
            <p:nvPr/>
          </p:nvCxnSpPr>
          <p:spPr>
            <a:xfrm>
              <a:off x="3806000" y="1292175"/>
              <a:ext cx="2395200" cy="1405800"/>
            </a:xfrm>
            <a:prstGeom prst="straightConnector1">
              <a:avLst/>
            </a:prstGeom>
            <a:noFill/>
            <a:ln cap="flat" cmpd="sng" w="9525">
              <a:solidFill>
                <a:srgbClr val="002147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907100" y="702175"/>
            <a:ext cx="6227700" cy="350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latin typeface="Roboto"/>
                <a:ea typeface="Roboto"/>
                <a:cs typeface="Roboto"/>
                <a:sym typeface="Roboto"/>
              </a:rPr>
              <a:t>Lecture structure </a:t>
            </a:r>
            <a:r>
              <a:rPr b="1" lang="en-GB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(30 mins)</a:t>
            </a:r>
            <a:endParaRPr b="1" sz="2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Introduction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(3 mins)</a:t>
            </a:r>
            <a:endParaRPr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Hazard Modelling Fundamentals </a:t>
            </a:r>
            <a:r>
              <a:rPr lang="en-GB" sz="1800">
                <a:solidFill>
                  <a:srgbClr val="6DCDB8"/>
                </a:solidFill>
                <a:latin typeface="Roboto"/>
                <a:ea typeface="Roboto"/>
                <a:cs typeface="Roboto"/>
                <a:sym typeface="Roboto"/>
              </a:rPr>
              <a:t>(6 mins)</a:t>
            </a:r>
            <a:endParaRPr sz="1800">
              <a:solidFill>
                <a:srgbClr val="6DCDB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Compound Hazards </a:t>
            </a:r>
            <a:r>
              <a:rPr lang="en-GB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(3 mins)</a:t>
            </a:r>
            <a:endParaRPr sz="1800">
              <a:solidFill>
                <a:srgbClr val="6DCDB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Hazard Mapping and Catastrophe Modelling </a:t>
            </a:r>
            <a:r>
              <a:rPr lang="en-GB" sz="1800">
                <a:solidFill>
                  <a:srgbClr val="6DCDB8"/>
                </a:solidFill>
                <a:latin typeface="Roboto"/>
                <a:ea typeface="Roboto"/>
                <a:cs typeface="Roboto"/>
                <a:sym typeface="Roboto"/>
              </a:rPr>
              <a:t>(7 mins)</a:t>
            </a:r>
            <a:endParaRPr sz="1800">
              <a:solidFill>
                <a:srgbClr val="6DCDB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Deep Learning Applications </a:t>
            </a:r>
            <a:r>
              <a:rPr lang="en-GB" sz="1800">
                <a:solidFill>
                  <a:srgbClr val="6DCDB8"/>
                </a:solidFill>
                <a:latin typeface="Roboto"/>
                <a:ea typeface="Roboto"/>
                <a:cs typeface="Roboto"/>
                <a:sym typeface="Roboto"/>
              </a:rPr>
              <a:t>(7 mins)</a:t>
            </a:r>
            <a:endParaRPr sz="1800">
              <a:solidFill>
                <a:srgbClr val="6DCDB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Conclusion and Future Directions </a:t>
            </a:r>
            <a:r>
              <a:rPr lang="en-GB" sz="1800">
                <a:solidFill>
                  <a:srgbClr val="6DCDB8"/>
                </a:solidFill>
                <a:latin typeface="Roboto"/>
                <a:ea typeface="Roboto"/>
                <a:cs typeface="Roboto"/>
                <a:sym typeface="Roboto"/>
              </a:rPr>
              <a:t>(4 mins)</a:t>
            </a:r>
            <a:endParaRPr sz="1800">
              <a:solidFill>
                <a:srgbClr val="6DCDB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DCDB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DCDB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Deep Learning Applications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Key research directions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44"/>
          <p:cNvSpPr txBox="1"/>
          <p:nvPr>
            <p:ph idx="1" type="body"/>
          </p:nvPr>
        </p:nvSpPr>
        <p:spPr>
          <a:xfrm>
            <a:off x="311700" y="1152475"/>
            <a:ext cx="34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Before modelling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Parameterizing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Equation discovery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Surrogates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Sub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PINNs/hybrid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After modelling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Bias correction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Downscaling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Bypass modelling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Event sampling</a:t>
            </a:r>
            <a:endParaRPr/>
          </a:p>
        </p:txBody>
      </p:sp>
      <p:grpSp>
        <p:nvGrpSpPr>
          <p:cNvPr id="449" name="Google Shape;449;p44"/>
          <p:cNvGrpSpPr/>
          <p:nvPr/>
        </p:nvGrpSpPr>
        <p:grpSpPr>
          <a:xfrm>
            <a:off x="3561700" y="1309933"/>
            <a:ext cx="5235399" cy="2882383"/>
            <a:chOff x="3377426" y="992725"/>
            <a:chExt cx="5611962" cy="3030897"/>
          </a:xfrm>
        </p:grpSpPr>
        <p:sp>
          <p:nvSpPr>
            <p:cNvPr id="450" name="Google Shape;450;p44"/>
            <p:cNvSpPr txBox="1"/>
            <p:nvPr/>
          </p:nvSpPr>
          <p:spPr>
            <a:xfrm>
              <a:off x="5448629" y="3052522"/>
              <a:ext cx="2493600" cy="9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2147"/>
                  </a:solidFill>
                  <a:latin typeface="Calibri"/>
                  <a:ea typeface="Calibri"/>
                  <a:cs typeface="Calibri"/>
                  <a:sym typeface="Calibri"/>
                </a:rPr>
                <a:t>Model scale</a:t>
              </a:r>
              <a:endParaRPr b="1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2147"/>
                </a:buClr>
                <a:buSzPts val="1200"/>
                <a:buFont typeface="Calibri"/>
                <a:buChar char="●"/>
              </a:pPr>
              <a:r>
                <a:rPr lang="en-GB" sz="1200">
                  <a:solidFill>
                    <a:srgbClr val="002147"/>
                  </a:solidFill>
                  <a:latin typeface="Calibri"/>
                  <a:ea typeface="Calibri"/>
                  <a:cs typeface="Calibri"/>
                  <a:sym typeface="Calibri"/>
                </a:rPr>
                <a:t>Spatial scale</a:t>
              </a:r>
              <a:endParaRPr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2147"/>
                </a:buClr>
                <a:buSzPts val="1200"/>
                <a:buFont typeface="Calibri"/>
                <a:buChar char="●"/>
              </a:pPr>
              <a:r>
                <a:rPr lang="en-GB" sz="1200">
                  <a:solidFill>
                    <a:srgbClr val="002147"/>
                  </a:solidFill>
                  <a:latin typeface="Calibri"/>
                  <a:ea typeface="Calibri"/>
                  <a:cs typeface="Calibri"/>
                  <a:sym typeface="Calibri"/>
                </a:rPr>
                <a:t>Temporal scale</a:t>
              </a:r>
              <a:endParaRPr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2147"/>
                </a:buClr>
                <a:buSzPts val="1200"/>
                <a:buFont typeface="Calibri"/>
                <a:buChar char="●"/>
              </a:pPr>
              <a:r>
                <a:rPr lang="en-GB" sz="1200">
                  <a:solidFill>
                    <a:srgbClr val="002147"/>
                  </a:solidFill>
                  <a:latin typeface="Calibri"/>
                  <a:ea typeface="Calibri"/>
                  <a:cs typeface="Calibri"/>
                  <a:sym typeface="Calibri"/>
                </a:rPr>
                <a:t>Number of variables</a:t>
              </a:r>
              <a:endParaRPr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4"/>
            <p:cNvSpPr txBox="1"/>
            <p:nvPr/>
          </p:nvSpPr>
          <p:spPr>
            <a:xfrm>
              <a:off x="3377426" y="1901865"/>
              <a:ext cx="2040600" cy="9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2147"/>
                  </a:solidFill>
                  <a:latin typeface="Calibri"/>
                  <a:ea typeface="Calibri"/>
                  <a:cs typeface="Calibri"/>
                  <a:sym typeface="Calibri"/>
                </a:rPr>
                <a:t>Model sophistication</a:t>
              </a:r>
              <a:endParaRPr b="1"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2147"/>
                </a:buClr>
                <a:buSzPts val="1200"/>
                <a:buFont typeface="Calibri"/>
                <a:buChar char="●"/>
              </a:pPr>
              <a:r>
                <a:rPr lang="en-GB" sz="1200">
                  <a:solidFill>
                    <a:srgbClr val="002147"/>
                  </a:solidFill>
                  <a:latin typeface="Calibri"/>
                  <a:ea typeface="Calibri"/>
                  <a:cs typeface="Calibri"/>
                  <a:sym typeface="Calibri"/>
                </a:rPr>
                <a:t>Fewer approximations</a:t>
              </a:r>
              <a:endParaRPr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2147"/>
                </a:buClr>
                <a:buSzPts val="1200"/>
                <a:buFont typeface="Calibri"/>
                <a:buChar char="●"/>
              </a:pPr>
              <a:r>
                <a:rPr lang="en-GB" sz="1200">
                  <a:solidFill>
                    <a:srgbClr val="002147"/>
                  </a:solidFill>
                  <a:latin typeface="Calibri"/>
                  <a:ea typeface="Calibri"/>
                  <a:cs typeface="Calibri"/>
                  <a:sym typeface="Calibri"/>
                </a:rPr>
                <a:t>Interdependencies</a:t>
              </a:r>
              <a:endParaRPr sz="12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2" name="Google Shape;452;p44"/>
            <p:cNvGrpSpPr/>
            <p:nvPr/>
          </p:nvGrpSpPr>
          <p:grpSpPr>
            <a:xfrm>
              <a:off x="5441925" y="992725"/>
              <a:ext cx="3547462" cy="2059875"/>
              <a:chOff x="2741425" y="1269050"/>
              <a:chExt cx="3547462" cy="2059875"/>
            </a:xfrm>
          </p:grpSpPr>
          <p:sp>
            <p:nvSpPr>
              <p:cNvPr id="453" name="Google Shape;453;p44"/>
              <p:cNvSpPr/>
              <p:nvPr/>
            </p:nvSpPr>
            <p:spPr>
              <a:xfrm>
                <a:off x="2741425" y="1274825"/>
                <a:ext cx="3459900" cy="2054100"/>
              </a:xfrm>
              <a:prstGeom prst="rect">
                <a:avLst/>
              </a:prstGeom>
              <a:solidFill>
                <a:srgbClr val="6DCDB8"/>
              </a:solidFill>
              <a:ln cap="flat" cmpd="sng" w="9525">
                <a:solidFill>
                  <a:srgbClr val="6DCDB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4"/>
              <p:cNvSpPr/>
              <p:nvPr/>
            </p:nvSpPr>
            <p:spPr>
              <a:xfrm>
                <a:off x="3801025" y="1290350"/>
                <a:ext cx="2400299" cy="1406396"/>
              </a:xfrm>
              <a:custGeom>
                <a:rect b="b" l="l" r="r" t="t"/>
                <a:pathLst>
                  <a:path extrusionOk="0" h="82851" w="141402">
                    <a:moveTo>
                      <a:pt x="0" y="463"/>
                    </a:moveTo>
                    <a:lnTo>
                      <a:pt x="141402" y="82851"/>
                    </a:lnTo>
                    <a:lnTo>
                      <a:pt x="141402" y="0"/>
                    </a:lnTo>
                    <a:close/>
                  </a:path>
                </a:pathLst>
              </a:custGeom>
              <a:solidFill>
                <a:srgbClr val="C4D600"/>
              </a:solidFill>
              <a:ln cap="flat" cmpd="sng" w="9525">
                <a:solidFill>
                  <a:srgbClr val="C4D6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455" name="Google Shape;455;p44"/>
              <p:cNvGrpSpPr/>
              <p:nvPr/>
            </p:nvGrpSpPr>
            <p:grpSpPr>
              <a:xfrm>
                <a:off x="2748126" y="1269050"/>
                <a:ext cx="3540761" cy="2059800"/>
                <a:chOff x="2754050" y="1199600"/>
                <a:chExt cx="3330600" cy="2059800"/>
              </a:xfrm>
            </p:grpSpPr>
            <p:cxnSp>
              <p:nvCxnSpPr>
                <p:cNvPr id="456" name="Google Shape;456;p44"/>
                <p:cNvCxnSpPr/>
                <p:nvPr/>
              </p:nvCxnSpPr>
              <p:spPr>
                <a:xfrm>
                  <a:off x="2754050" y="1199600"/>
                  <a:ext cx="0" cy="2059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2147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  <p:cxnSp>
              <p:nvCxnSpPr>
                <p:cNvPr id="457" name="Google Shape;457;p44"/>
                <p:cNvCxnSpPr/>
                <p:nvPr/>
              </p:nvCxnSpPr>
              <p:spPr>
                <a:xfrm rot="10800000">
                  <a:off x="2754050" y="3259400"/>
                  <a:ext cx="3330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2147"/>
                  </a:solidFill>
                  <a:prstDash val="solid"/>
                  <a:round/>
                  <a:headEnd len="med" w="med" type="stealth"/>
                  <a:tailEnd len="med" w="med" type="none"/>
                </a:ln>
              </p:spPr>
            </p:cxnSp>
          </p:grpSp>
          <p:sp>
            <p:nvSpPr>
              <p:cNvPr id="458" name="Google Shape;458;p44"/>
              <p:cNvSpPr txBox="1"/>
              <p:nvPr/>
            </p:nvSpPr>
            <p:spPr>
              <a:xfrm>
                <a:off x="3239000" y="2327450"/>
                <a:ext cx="1794600" cy="5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002147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Feasible studies with ML</a:t>
                </a:r>
                <a:endParaRPr sz="1200">
                  <a:solidFill>
                    <a:srgbClr val="002147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59" name="Google Shape;459;p44"/>
              <p:cNvCxnSpPr/>
              <p:nvPr/>
            </p:nvCxnSpPr>
            <p:spPr>
              <a:xfrm>
                <a:off x="3806000" y="1292175"/>
                <a:ext cx="2395200" cy="140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2147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 txBox="1"/>
          <p:nvPr>
            <p:ph type="title"/>
          </p:nvPr>
        </p:nvSpPr>
        <p:spPr>
          <a:xfrm>
            <a:off x="0" y="0"/>
            <a:ext cx="877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Deep Learning Applications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Differentiable parameter learning (dPL)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45"/>
          <p:cNvSpPr txBox="1"/>
          <p:nvPr/>
        </p:nvSpPr>
        <p:spPr>
          <a:xfrm>
            <a:off x="359875" y="1094100"/>
            <a:ext cx="3660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LSTM Surrogate hydrological model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○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gradient tracking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Optimise for parameters which minimise model error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Better physical coherence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Improves data scaling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Outperforms in classic methods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Soil moisture and streamflow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375" y="1938998"/>
            <a:ext cx="4408776" cy="11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/>
          <p:cNvSpPr txBox="1"/>
          <p:nvPr/>
        </p:nvSpPr>
        <p:spPr>
          <a:xfrm>
            <a:off x="202750" y="4437625"/>
            <a:ext cx="745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Tsai, W. P., Feng, D., Pan, M., Beck, H., Lawson, K., Yang, Y., ... &amp; Shen, C. (2021). From calibration to parameter learning: Harnessing the scaling effects of big data in geoscientific modeling. </a:t>
            </a:r>
            <a:r>
              <a:rPr i="1" lang="en-GB" sz="1000">
                <a:solidFill>
                  <a:srgbClr val="222222"/>
                </a:solidFill>
              </a:rPr>
              <a:t>Nature communications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GB" sz="1000">
                <a:solidFill>
                  <a:srgbClr val="222222"/>
                </a:solidFill>
              </a:rPr>
              <a:t>12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(1), 5988.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Deep Learning Applications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FNO flood model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3" name="Google Shape;4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25" y="1064775"/>
            <a:ext cx="5508449" cy="14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6"/>
          <p:cNvSpPr txBox="1"/>
          <p:nvPr/>
        </p:nvSpPr>
        <p:spPr>
          <a:xfrm>
            <a:off x="189100" y="4539050"/>
            <a:ext cx="721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Sun, A. Y., Li, Z., Lee, W., Huang, Q., Scanlon, B. R., &amp; Dawson, C. (2023). Rapid flood inundation forecast using Fourier neural operator. In Proceedings of the IEEE/CVF International Conference on Computer Vision (pp. 3733-3739)</a:t>
            </a:r>
            <a:endParaRPr sz="1000"/>
          </a:p>
        </p:txBody>
      </p:sp>
      <p:sp>
        <p:nvSpPr>
          <p:cNvPr id="475" name="Google Shape;475;p46"/>
          <p:cNvSpPr txBox="1"/>
          <p:nvPr/>
        </p:nvSpPr>
        <p:spPr>
          <a:xfrm>
            <a:off x="6719375" y="1180850"/>
            <a:ext cx="207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46"/>
          <p:cNvSpPr txBox="1"/>
          <p:nvPr/>
        </p:nvSpPr>
        <p:spPr>
          <a:xfrm>
            <a:off x="6271850" y="1180850"/>
            <a:ext cx="2703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Efficient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Zero-shot resolution - learns in Fourier space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Doesn’t need to be retrained for parameter changes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6" title="d04_pred_20190917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930" y="2661996"/>
            <a:ext cx="2073600" cy="155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Deep Learning Applications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Post-processing precipitation forecasts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3" name="Google Shape;4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00" y="725100"/>
            <a:ext cx="2873501" cy="327317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7"/>
          <p:cNvSpPr txBox="1"/>
          <p:nvPr/>
        </p:nvSpPr>
        <p:spPr>
          <a:xfrm>
            <a:off x="4158400" y="1400525"/>
            <a:ext cx="425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Conditional GAN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Condition on </a:t>
            </a: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 and related variable (orography)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2147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Downscale to higher resolution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475375" y="4333825"/>
            <a:ext cx="595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Harris, L., McRae, A. T., Chantry, M., Dueben, P. D., &amp; Palmer, T. N. (2022). A generative deep learning approach to stochastic downscaling of precipitation forecasts. </a:t>
            </a:r>
            <a:r>
              <a:rPr i="1" lang="en-GB" sz="1000">
                <a:solidFill>
                  <a:srgbClr val="222222"/>
                </a:solidFill>
              </a:rPr>
              <a:t>Journal of Advances in Modeling Earth Systems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GB" sz="1000">
                <a:solidFill>
                  <a:srgbClr val="222222"/>
                </a:solidFill>
              </a:rPr>
              <a:t>14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(10), e2022MS003120.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Deep Learning Applications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E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vent sampling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025" y="2991712"/>
            <a:ext cx="5853859" cy="128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950" y="824322"/>
            <a:ext cx="2680924" cy="212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0174" y="824322"/>
            <a:ext cx="2680924" cy="212065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8"/>
          <p:cNvSpPr txBox="1"/>
          <p:nvPr/>
        </p:nvSpPr>
        <p:spPr>
          <a:xfrm>
            <a:off x="153800" y="4446150"/>
            <a:ext cx="63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Peard, A., &amp; Hall, J. (2023). Combining deep generative models with extreme value theory for synthetic hazard simulation: a multivariate and spatially coherent approach. </a:t>
            </a:r>
            <a:r>
              <a:rPr i="1" lang="en-GB" sz="1000">
                <a:solidFill>
                  <a:srgbClr val="222222"/>
                </a:solidFill>
              </a:rPr>
              <a:t>arXiv preprint arXiv:2311.18521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495" name="Google Shape;495;p48"/>
          <p:cNvSpPr txBox="1"/>
          <p:nvPr/>
        </p:nvSpPr>
        <p:spPr>
          <a:xfrm>
            <a:off x="1837450" y="502725"/>
            <a:ext cx="259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8"/>
          <p:cNvSpPr txBox="1"/>
          <p:nvPr/>
        </p:nvSpPr>
        <p:spPr>
          <a:xfrm>
            <a:off x="4881950" y="502725"/>
            <a:ext cx="264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147"/>
                </a:solidFill>
                <a:latin typeface="Calibri"/>
                <a:ea typeface="Calibri"/>
                <a:cs typeface="Calibri"/>
                <a:sym typeface="Calibri"/>
              </a:rPr>
              <a:t>Generated samples</a:t>
            </a:r>
            <a:endParaRPr sz="1800">
              <a:solidFill>
                <a:srgbClr val="0021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Conclusion and Future Directions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Conclusion and Future Directions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Hazard modelling generates actionable insights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Two main types of hazard modelling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Probabilistic hazard maps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Cat (event-based) modelling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ML can increase scale and complexity of hazard modelling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Compound events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Larger scales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Higher resolution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Many interesting areas for improvement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/>
          <p:nvPr>
            <p:ph type="title"/>
          </p:nvPr>
        </p:nvSpPr>
        <p:spPr>
          <a:xfrm>
            <a:off x="907100" y="702175"/>
            <a:ext cx="6722100" cy="35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</a:rPr>
              <a:t>Further Resources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1"/>
                </a:solidFill>
              </a:rPr>
              <a:t>Machine learning for hazard modelling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/>
              <a:t>Reichstein </a:t>
            </a:r>
            <a:r>
              <a:rPr i="1" lang="en-GB" sz="1400"/>
              <a:t>et al. </a:t>
            </a:r>
            <a:r>
              <a:rPr lang="en-GB" sz="1400"/>
              <a:t>(2019) </a:t>
            </a:r>
            <a:r>
              <a:rPr i="1" lang="en-GB" sz="1400"/>
              <a:t>Deep learning and process understanding for data-driven Earth system science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accent1"/>
                </a:solidFill>
              </a:rPr>
              <a:t>Hazard modelling typology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/>
              <a:t>Fathom website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518" name="Google Shape;51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</a:rPr>
              <a:t>Deep Learning Applications</a:t>
            </a:r>
            <a:r>
              <a:rPr lang="en-GB" sz="2000"/>
              <a:t> Challenges for ML researchers</a:t>
            </a:r>
            <a:endParaRPr sz="2000"/>
          </a:p>
        </p:txBody>
      </p:sp>
      <p:sp>
        <p:nvSpPr>
          <p:cNvPr id="524" name="Google Shape;524;p53"/>
          <p:cNvSpPr txBox="1"/>
          <p:nvPr>
            <p:ph idx="1" type="body"/>
          </p:nvPr>
        </p:nvSpPr>
        <p:spPr>
          <a:xfrm>
            <a:off x="194950" y="788225"/>
            <a:ext cx="35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>
                <a:solidFill>
                  <a:schemeClr val="dk1"/>
                </a:solidFill>
              </a:rPr>
              <a:t>(Generally) </a:t>
            </a:r>
            <a:r>
              <a:rPr lang="en-GB">
                <a:solidFill>
                  <a:schemeClr val="dk1"/>
                </a:solidFill>
              </a:rPr>
              <a:t>Improve scale-complexity trade-off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Improve base models of climate drivers / hazards</a:t>
            </a:r>
            <a:endParaRPr/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Parameterization</a:t>
            </a:r>
            <a:endParaRPr/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ML sub models</a:t>
            </a:r>
            <a:endParaRPr/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Post-processing: bias-correction, downscaling</a:t>
            </a:r>
            <a:endParaRPr/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Surrogate modelling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Improve sampling / distribution learning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Improve fragility functions (equation discovery)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Data generation: e.g., from satellite imagery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Other!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Reichenstein classic issues:</a:t>
            </a:r>
            <a:endParaRPr b="1"/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Interpretability &amp; uncertainty =&gt; propagate into loss estimates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Physical consistency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Limit labels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Complex and uncertain data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Compute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Convergence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Conclusion and Future Directions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Open problems and opportunities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Compound hazard modelling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Preconditioning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Temporal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Surrogates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Deep Learning Applications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Examples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ESLs along coastlines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Semanova – epidemiology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Harris (2022) – downscaling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Boulaguiem – heat and precip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My work – multivariate &amp; spatial hazards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Mapping and Catastrophe Modelling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Current technical challenges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6"/>
          <p:cNvSpPr txBox="1"/>
          <p:nvPr>
            <p:ph idx="1" type="body"/>
          </p:nvPr>
        </p:nvSpPr>
        <p:spPr>
          <a:xfrm>
            <a:off x="311700" y="92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Compound events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Preconditioned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Temporally-compounding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Spatially-compounding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Multivariate - e.g., SFINCS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Scale-complexity trade-off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Computation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Memory requirements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E.g., waves from mangrove example, wave length rarely modelled in risk studies (specially at large scales)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Ease of use/accessibility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Uncertainty and communication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2024 Rio Grande do Sul floods</a:t>
            </a:r>
            <a:endParaRPr sz="2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0" y="4789500"/>
            <a:ext cx="671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https://rapidmapping.emergency.copernicus.eu/EMSR720/reporting</a:t>
            </a:r>
            <a:endParaRPr/>
          </a:p>
        </p:txBody>
      </p:sp>
      <p:grpSp>
        <p:nvGrpSpPr>
          <p:cNvPr id="141" name="Google Shape;141;p28"/>
          <p:cNvGrpSpPr/>
          <p:nvPr/>
        </p:nvGrpSpPr>
        <p:grpSpPr>
          <a:xfrm>
            <a:off x="5254591" y="662725"/>
            <a:ext cx="3618984" cy="864900"/>
            <a:chOff x="5281066" y="1000500"/>
            <a:chExt cx="3618984" cy="864900"/>
          </a:xfrm>
        </p:grpSpPr>
        <p:sp>
          <p:nvSpPr>
            <p:cNvPr id="142" name="Google Shape;142;p28"/>
            <p:cNvSpPr/>
            <p:nvPr/>
          </p:nvSpPr>
          <p:spPr>
            <a:xfrm>
              <a:off x="6216850" y="1000500"/>
              <a:ext cx="2683200" cy="864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Extreme rainfall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in April-May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Caused </a:t>
              </a:r>
              <a:r>
                <a:rPr b="1" lang="en-GB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landslides 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b="1" lang="en-GB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flooding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43" name="Google Shape;143;p28"/>
            <p:cNvGrpSpPr/>
            <p:nvPr/>
          </p:nvGrpSpPr>
          <p:grpSpPr>
            <a:xfrm>
              <a:off x="5281066" y="1023000"/>
              <a:ext cx="819600" cy="819900"/>
              <a:chOff x="981254" y="1231150"/>
              <a:chExt cx="819600" cy="819900"/>
            </a:xfrm>
          </p:grpSpPr>
          <p:sp>
            <p:nvSpPr>
              <p:cNvPr id="144" name="Google Shape;144;p28"/>
              <p:cNvSpPr/>
              <p:nvPr/>
            </p:nvSpPr>
            <p:spPr>
              <a:xfrm>
                <a:off x="981254" y="1231150"/>
                <a:ext cx="819600" cy="8199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5" name="Google Shape;145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4713" y="1354748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6" name="Google Shape;146;p28"/>
          <p:cNvGrpSpPr/>
          <p:nvPr/>
        </p:nvGrpSpPr>
        <p:grpSpPr>
          <a:xfrm>
            <a:off x="5254576" y="1761792"/>
            <a:ext cx="3618999" cy="864900"/>
            <a:chOff x="5281051" y="2139300"/>
            <a:chExt cx="3618999" cy="864900"/>
          </a:xfrm>
        </p:grpSpPr>
        <p:sp>
          <p:nvSpPr>
            <p:cNvPr id="147" name="Google Shape;147;p28"/>
            <p:cNvSpPr/>
            <p:nvPr/>
          </p:nvSpPr>
          <p:spPr>
            <a:xfrm>
              <a:off x="6216850" y="2139300"/>
              <a:ext cx="2683200" cy="864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D76208"/>
                  </a:solidFill>
                  <a:latin typeface="Roboto"/>
                  <a:ea typeface="Roboto"/>
                  <a:cs typeface="Roboto"/>
                  <a:sym typeface="Roboto"/>
                </a:rPr>
                <a:t>181</a:t>
              </a:r>
              <a:r>
                <a:rPr b="1"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dead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D76208"/>
                  </a:solidFill>
                  <a:latin typeface="Roboto"/>
                  <a:ea typeface="Roboto"/>
                  <a:cs typeface="Roboto"/>
                  <a:sym typeface="Roboto"/>
                </a:rPr>
                <a:t>809</a:t>
              </a:r>
              <a:r>
                <a:rPr b="1" baseline="30000" lang="en-GB">
                  <a:solidFill>
                    <a:srgbClr val="D76208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injured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D76208"/>
                  </a:solidFill>
                  <a:latin typeface="Roboto"/>
                  <a:ea typeface="Roboto"/>
                  <a:cs typeface="Roboto"/>
                  <a:sym typeface="Roboto"/>
                </a:rPr>
                <a:t>580,000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displaced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48" name="Google Shape;148;p28"/>
            <p:cNvGrpSpPr/>
            <p:nvPr/>
          </p:nvGrpSpPr>
          <p:grpSpPr>
            <a:xfrm>
              <a:off x="5281051" y="2161875"/>
              <a:ext cx="819600" cy="819900"/>
              <a:chOff x="5378951" y="2189225"/>
              <a:chExt cx="819600" cy="819900"/>
            </a:xfrm>
          </p:grpSpPr>
          <p:sp>
            <p:nvSpPr>
              <p:cNvPr id="149" name="Google Shape;149;p28"/>
              <p:cNvSpPr/>
              <p:nvPr/>
            </p:nvSpPr>
            <p:spPr>
              <a:xfrm>
                <a:off x="5378951" y="2189225"/>
                <a:ext cx="819600" cy="819900"/>
              </a:xfrm>
              <a:prstGeom prst="ellipse">
                <a:avLst/>
              </a:prstGeom>
              <a:solidFill>
                <a:srgbClr val="D76208"/>
              </a:solidFill>
              <a:ln cap="flat" cmpd="sng" w="9525">
                <a:solidFill>
                  <a:srgbClr val="D76208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0" name="Google Shape;150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9338" y="2302688"/>
                <a:ext cx="598800" cy="598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1" name="Google Shape;151;p28"/>
          <p:cNvGrpSpPr/>
          <p:nvPr/>
        </p:nvGrpSpPr>
        <p:grpSpPr>
          <a:xfrm>
            <a:off x="5254566" y="2860858"/>
            <a:ext cx="3619009" cy="864900"/>
            <a:chOff x="5281041" y="3278100"/>
            <a:chExt cx="3619009" cy="864900"/>
          </a:xfrm>
        </p:grpSpPr>
        <p:sp>
          <p:nvSpPr>
            <p:cNvPr id="152" name="Google Shape;152;p28"/>
            <p:cNvSpPr/>
            <p:nvPr/>
          </p:nvSpPr>
          <p:spPr>
            <a:xfrm>
              <a:off x="6216850" y="3278100"/>
              <a:ext cx="2683200" cy="864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$3.7 billion</a:t>
              </a:r>
              <a:r>
                <a:rPr b="1"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damages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500,000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people without power or clean water 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3" name="Google Shape;153;p28"/>
            <p:cNvGrpSpPr/>
            <p:nvPr/>
          </p:nvGrpSpPr>
          <p:grpSpPr>
            <a:xfrm>
              <a:off x="5281041" y="3306563"/>
              <a:ext cx="819600" cy="819900"/>
              <a:chOff x="5378941" y="3333913"/>
              <a:chExt cx="819600" cy="819900"/>
            </a:xfrm>
          </p:grpSpPr>
          <p:sp>
            <p:nvSpPr>
              <p:cNvPr id="154" name="Google Shape;154;p28"/>
              <p:cNvSpPr/>
              <p:nvPr/>
            </p:nvSpPr>
            <p:spPr>
              <a:xfrm>
                <a:off x="5378941" y="3333913"/>
                <a:ext cx="819600" cy="819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5" name="Google Shape;155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489375" y="3444475"/>
                <a:ext cx="598800" cy="598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6" name="Google Shape;15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750" y="684212"/>
            <a:ext cx="3259100" cy="3775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8"/>
          <p:cNvGrpSpPr/>
          <p:nvPr/>
        </p:nvGrpSpPr>
        <p:grpSpPr>
          <a:xfrm>
            <a:off x="2527750" y="662725"/>
            <a:ext cx="2308200" cy="4007525"/>
            <a:chOff x="2527750" y="662725"/>
            <a:chExt cx="2308200" cy="4007525"/>
          </a:xfrm>
        </p:grpSpPr>
        <p:grpSp>
          <p:nvGrpSpPr>
            <p:cNvPr id="158" name="Google Shape;158;p28"/>
            <p:cNvGrpSpPr/>
            <p:nvPr/>
          </p:nvGrpSpPr>
          <p:grpSpPr>
            <a:xfrm>
              <a:off x="2527750" y="662725"/>
              <a:ext cx="2308200" cy="1299875"/>
              <a:chOff x="2527750" y="662725"/>
              <a:chExt cx="2308200" cy="1299875"/>
            </a:xfrm>
          </p:grpSpPr>
          <p:pic>
            <p:nvPicPr>
              <p:cNvPr id="159" name="Google Shape;159;p2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27800" y="662725"/>
                <a:ext cx="2308100" cy="1299746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160" name="Google Shape;160;p28"/>
              <p:cNvSpPr/>
              <p:nvPr/>
            </p:nvSpPr>
            <p:spPr>
              <a:xfrm>
                <a:off x="2527750" y="1865400"/>
                <a:ext cx="2308200" cy="97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latin typeface="Roboto"/>
                    <a:ea typeface="Roboto"/>
                    <a:cs typeface="Roboto"/>
                    <a:sym typeface="Roboto"/>
                  </a:rPr>
                  <a:t>BBC Brasil</a:t>
                </a:r>
                <a:endParaRPr sz="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1" name="Google Shape;161;p28"/>
            <p:cNvGrpSpPr/>
            <p:nvPr/>
          </p:nvGrpSpPr>
          <p:grpSpPr>
            <a:xfrm>
              <a:off x="2527750" y="1962475"/>
              <a:ext cx="2308200" cy="1537453"/>
              <a:chOff x="2527750" y="1962475"/>
              <a:chExt cx="2308200" cy="1537453"/>
            </a:xfrm>
          </p:grpSpPr>
          <p:pic>
            <p:nvPicPr>
              <p:cNvPr id="162" name="Google Shape;162;p2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27800" y="1962475"/>
                <a:ext cx="2308100" cy="1537453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163" name="Google Shape;163;p28"/>
              <p:cNvSpPr/>
              <p:nvPr/>
            </p:nvSpPr>
            <p:spPr>
              <a:xfrm>
                <a:off x="2527750" y="3402725"/>
                <a:ext cx="2308200" cy="97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latin typeface="Roboto"/>
                    <a:ea typeface="Roboto"/>
                    <a:cs typeface="Roboto"/>
                    <a:sym typeface="Roboto"/>
                  </a:rPr>
                  <a:t>BBC Brasil</a:t>
                </a:r>
                <a:endParaRPr sz="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4" name="Google Shape;164;p28"/>
            <p:cNvGrpSpPr/>
            <p:nvPr/>
          </p:nvGrpSpPr>
          <p:grpSpPr>
            <a:xfrm>
              <a:off x="2527750" y="3499925"/>
              <a:ext cx="2308200" cy="1170325"/>
              <a:chOff x="2527750" y="3499925"/>
              <a:chExt cx="2308200" cy="1170325"/>
            </a:xfrm>
          </p:grpSpPr>
          <p:pic>
            <p:nvPicPr>
              <p:cNvPr id="165" name="Google Shape;165;p28">
                <a:hlinkClick r:id="rId10"/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23983"/>
              <a:stretch/>
            </p:blipFill>
            <p:spPr>
              <a:xfrm>
                <a:off x="2527800" y="3499925"/>
                <a:ext cx="2308101" cy="1170324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166" name="Google Shape;166;p28"/>
              <p:cNvSpPr/>
              <p:nvPr/>
            </p:nvSpPr>
            <p:spPr>
              <a:xfrm>
                <a:off x="2527750" y="4573050"/>
                <a:ext cx="2308200" cy="97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latin typeface="Roboto"/>
                    <a:ea typeface="Roboto"/>
                    <a:cs typeface="Roboto"/>
                    <a:sym typeface="Roboto"/>
                  </a:rPr>
                  <a:t>Porte Alegre flooded, Wikipedia</a:t>
                </a:r>
                <a:endParaRPr sz="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67" name="Google Shape;167;p28"/>
          <p:cNvGrpSpPr/>
          <p:nvPr/>
        </p:nvGrpSpPr>
        <p:grpSpPr>
          <a:xfrm>
            <a:off x="210900" y="899375"/>
            <a:ext cx="1997123" cy="2567550"/>
            <a:chOff x="268950" y="1085150"/>
            <a:chExt cx="1997123" cy="2567550"/>
          </a:xfrm>
        </p:grpSpPr>
        <p:grpSp>
          <p:nvGrpSpPr>
            <p:cNvPr id="168" name="Google Shape;168;p28"/>
            <p:cNvGrpSpPr/>
            <p:nvPr/>
          </p:nvGrpSpPr>
          <p:grpSpPr>
            <a:xfrm>
              <a:off x="268950" y="1085150"/>
              <a:ext cx="1997123" cy="1919050"/>
              <a:chOff x="268950" y="1085150"/>
              <a:chExt cx="1997123" cy="1919050"/>
            </a:xfrm>
          </p:grpSpPr>
          <p:pic>
            <p:nvPicPr>
              <p:cNvPr id="169" name="Google Shape;169;p28"/>
              <p:cNvPicPr preferRelativeResize="0"/>
              <p:nvPr/>
            </p:nvPicPr>
            <p:blipFill rotWithShape="1">
              <a:blip r:embed="rId12">
                <a:alphaModFix/>
              </a:blip>
              <a:srcRect b="37185" l="48456" r="7265" t="2681"/>
              <a:stretch/>
            </p:blipFill>
            <p:spPr>
              <a:xfrm>
                <a:off x="268950" y="1085150"/>
                <a:ext cx="1997123" cy="1896627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170" name="Google Shape;170;p28"/>
              <p:cNvSpPr/>
              <p:nvPr/>
            </p:nvSpPr>
            <p:spPr>
              <a:xfrm>
                <a:off x="268950" y="2907000"/>
                <a:ext cx="1997100" cy="97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latin typeface="Roboto"/>
                    <a:ea typeface="Roboto"/>
                    <a:cs typeface="Roboto"/>
                    <a:sym typeface="Roboto"/>
                  </a:rPr>
                  <a:t>CMS Rapid Mapping + Aqueduct 100-yr flood</a:t>
                </a:r>
                <a:endParaRPr sz="6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71" name="Google Shape;171;p28"/>
            <p:cNvPicPr preferRelativeResize="0"/>
            <p:nvPr/>
          </p:nvPicPr>
          <p:blipFill rotWithShape="1">
            <a:blip r:embed="rId12">
              <a:alphaModFix/>
            </a:blip>
            <a:srcRect b="7138" l="40720" r="27215" t="75481"/>
            <a:stretch/>
          </p:blipFill>
          <p:spPr>
            <a:xfrm>
              <a:off x="268950" y="3080000"/>
              <a:ext cx="1510902" cy="572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72" name="Google Shape;172;p28"/>
          <p:cNvGrpSpPr/>
          <p:nvPr/>
        </p:nvGrpSpPr>
        <p:grpSpPr>
          <a:xfrm>
            <a:off x="5254566" y="3959925"/>
            <a:ext cx="3619009" cy="864900"/>
            <a:chOff x="5254566" y="3959925"/>
            <a:chExt cx="3619009" cy="864900"/>
          </a:xfrm>
        </p:grpSpPr>
        <p:sp>
          <p:nvSpPr>
            <p:cNvPr id="173" name="Google Shape;173;p28"/>
            <p:cNvSpPr/>
            <p:nvPr/>
          </p:nvSpPr>
          <p:spPr>
            <a:xfrm>
              <a:off x="6190375" y="3959925"/>
              <a:ext cx="2683200" cy="8649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Flood defence </a:t>
              </a:r>
              <a:r>
                <a:rPr b="1" lang="en-GB">
                  <a:solidFill>
                    <a:srgbClr val="B45F06"/>
                  </a:solidFill>
                  <a:latin typeface="Roboto"/>
                  <a:ea typeface="Roboto"/>
                  <a:cs typeface="Roboto"/>
                  <a:sym typeface="Roboto"/>
                </a:rPr>
                <a:t>deterioration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and poor </a:t>
              </a:r>
              <a:r>
                <a:rPr b="1" lang="en-GB">
                  <a:solidFill>
                    <a:srgbClr val="B45F06"/>
                  </a:solidFill>
                  <a:latin typeface="Roboto"/>
                  <a:ea typeface="Roboto"/>
                  <a:cs typeface="Roboto"/>
                  <a:sym typeface="Roboto"/>
                </a:rPr>
                <a:t>land-use policies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contributed to damage extent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4" name="Google Shape;174;p28"/>
            <p:cNvGrpSpPr/>
            <p:nvPr/>
          </p:nvGrpSpPr>
          <p:grpSpPr>
            <a:xfrm>
              <a:off x="5254566" y="3988388"/>
              <a:ext cx="819600" cy="819900"/>
              <a:chOff x="5254566" y="3988388"/>
              <a:chExt cx="819600" cy="819900"/>
            </a:xfrm>
          </p:grpSpPr>
          <p:sp>
            <p:nvSpPr>
              <p:cNvPr id="175" name="Google Shape;175;p28"/>
              <p:cNvSpPr/>
              <p:nvPr/>
            </p:nvSpPr>
            <p:spPr>
              <a:xfrm>
                <a:off x="5254566" y="3988388"/>
                <a:ext cx="819600" cy="819900"/>
              </a:xfrm>
              <a:prstGeom prst="ellipse">
                <a:avLst/>
              </a:prstGeom>
              <a:solidFill>
                <a:srgbClr val="B45F0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6" name="Google Shape;176;p28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406250" y="4140221"/>
                <a:ext cx="516250" cy="516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Hazard Modelling Fundamentals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Hazard Modelling Fundamentals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Core objectives vs climate modelling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30"/>
          <p:cNvGrpSpPr/>
          <p:nvPr/>
        </p:nvGrpSpPr>
        <p:grpSpPr>
          <a:xfrm>
            <a:off x="2564410" y="1955302"/>
            <a:ext cx="5152786" cy="534427"/>
            <a:chOff x="2564410" y="1955302"/>
            <a:chExt cx="5152786" cy="534427"/>
          </a:xfrm>
        </p:grpSpPr>
        <p:sp>
          <p:nvSpPr>
            <p:cNvPr id="188" name="Google Shape;188;p30"/>
            <p:cNvSpPr/>
            <p:nvPr/>
          </p:nvSpPr>
          <p:spPr>
            <a:xfrm>
              <a:off x="2564410" y="1955302"/>
              <a:ext cx="25461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Physical processes and Earth System dynamics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171224" y="1955302"/>
              <a:ext cx="2545973" cy="534427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Extreme events and their impacts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" name="Google Shape;190;p30"/>
          <p:cNvGrpSpPr/>
          <p:nvPr/>
        </p:nvGrpSpPr>
        <p:grpSpPr>
          <a:xfrm>
            <a:off x="2564410" y="2544028"/>
            <a:ext cx="5152914" cy="534300"/>
            <a:chOff x="2564410" y="2544028"/>
            <a:chExt cx="5152914" cy="534300"/>
          </a:xfrm>
        </p:grpSpPr>
        <p:sp>
          <p:nvSpPr>
            <p:cNvPr id="191" name="Google Shape;191;p30"/>
            <p:cNvSpPr/>
            <p:nvPr/>
          </p:nvSpPr>
          <p:spPr>
            <a:xfrm>
              <a:off x="2564410" y="2544028"/>
              <a:ext cx="25461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Scientists and policymakers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5171224" y="2544028"/>
              <a:ext cx="25461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Insurers, engineers, governments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30"/>
          <p:cNvGrpSpPr/>
          <p:nvPr/>
        </p:nvGrpSpPr>
        <p:grpSpPr>
          <a:xfrm>
            <a:off x="2564410" y="3132759"/>
            <a:ext cx="5152914" cy="534300"/>
            <a:chOff x="2564410" y="3132759"/>
            <a:chExt cx="5152914" cy="534300"/>
          </a:xfrm>
        </p:grpSpPr>
        <p:sp>
          <p:nvSpPr>
            <p:cNvPr id="194" name="Google Shape;194;p30"/>
            <p:cNvSpPr/>
            <p:nvPr/>
          </p:nvSpPr>
          <p:spPr>
            <a:xfrm>
              <a:off x="2564410" y="3132759"/>
              <a:ext cx="25461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Decades to centuries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5171224" y="3132759"/>
              <a:ext cx="25461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Event-based or probabilities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" name="Google Shape;196;p30"/>
          <p:cNvGrpSpPr/>
          <p:nvPr/>
        </p:nvGrpSpPr>
        <p:grpSpPr>
          <a:xfrm>
            <a:off x="2564410" y="3721466"/>
            <a:ext cx="5152914" cy="534300"/>
            <a:chOff x="2564410" y="3721466"/>
            <a:chExt cx="5152914" cy="534300"/>
          </a:xfrm>
        </p:grpSpPr>
        <p:sp>
          <p:nvSpPr>
            <p:cNvPr id="197" name="Google Shape;197;p30"/>
            <p:cNvSpPr/>
            <p:nvPr/>
          </p:nvSpPr>
          <p:spPr>
            <a:xfrm>
              <a:off x="2564410" y="3721466"/>
              <a:ext cx="25461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Scientific accuracy and completeness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5171224" y="3721466"/>
              <a:ext cx="25461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Practical utility and loss estimation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9" name="Google Shape;199;p30"/>
          <p:cNvGrpSpPr/>
          <p:nvPr/>
        </p:nvGrpSpPr>
        <p:grpSpPr>
          <a:xfrm>
            <a:off x="803274" y="887725"/>
            <a:ext cx="6905288" cy="3368041"/>
            <a:chOff x="803274" y="887725"/>
            <a:chExt cx="6905288" cy="3368041"/>
          </a:xfrm>
        </p:grpSpPr>
        <p:sp>
          <p:nvSpPr>
            <p:cNvPr id="200" name="Google Shape;200;p30"/>
            <p:cNvSpPr/>
            <p:nvPr/>
          </p:nvSpPr>
          <p:spPr>
            <a:xfrm>
              <a:off x="803274" y="1955302"/>
              <a:ext cx="17004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Focus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803274" y="2544028"/>
              <a:ext cx="17004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Key Users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803274" y="3132759"/>
              <a:ext cx="1700400" cy="534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Timeframe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803274" y="3721466"/>
              <a:ext cx="1700400" cy="5343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Priority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4" name="Google Shape;204;p30"/>
            <p:cNvGrpSpPr/>
            <p:nvPr/>
          </p:nvGrpSpPr>
          <p:grpSpPr>
            <a:xfrm>
              <a:off x="2584125" y="887725"/>
              <a:ext cx="2528700" cy="970500"/>
              <a:chOff x="2814400" y="798975"/>
              <a:chExt cx="2528700" cy="970500"/>
            </a:xfrm>
          </p:grpSpPr>
          <p:sp>
            <p:nvSpPr>
              <p:cNvPr id="205" name="Google Shape;205;p30"/>
              <p:cNvSpPr/>
              <p:nvPr/>
            </p:nvSpPr>
            <p:spPr>
              <a:xfrm>
                <a:off x="2814400" y="798975"/>
                <a:ext cx="2528700" cy="970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6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Climate Modelling</a:t>
                </a:r>
                <a:endParaRPr b="1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206" name="Google Shape;206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792400" y="863625"/>
                <a:ext cx="572700" cy="5727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grpSp>
          <p:nvGrpSpPr>
            <p:cNvPr id="207" name="Google Shape;207;p30"/>
            <p:cNvGrpSpPr/>
            <p:nvPr/>
          </p:nvGrpSpPr>
          <p:grpSpPr>
            <a:xfrm>
              <a:off x="5179863" y="887725"/>
              <a:ext cx="2528700" cy="970500"/>
              <a:chOff x="5560350" y="798975"/>
              <a:chExt cx="2528700" cy="970500"/>
            </a:xfrm>
          </p:grpSpPr>
          <p:sp>
            <p:nvSpPr>
              <p:cNvPr id="208" name="Google Shape;208;p30"/>
              <p:cNvSpPr/>
              <p:nvPr/>
            </p:nvSpPr>
            <p:spPr>
              <a:xfrm>
                <a:off x="5560350" y="798975"/>
                <a:ext cx="2528700" cy="970500"/>
              </a:xfrm>
              <a:prstGeom prst="rect">
                <a:avLst/>
              </a:prstGeom>
              <a:solidFill>
                <a:srgbClr val="D76208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Hazard modelling</a:t>
                </a:r>
                <a:endParaRPr b="1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209" name="Google Shape;209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538350" y="8636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Hazard Modelling Fundamentals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Key stakeholders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5" name="Google Shape;215;p31"/>
          <p:cNvGrpSpPr/>
          <p:nvPr/>
        </p:nvGrpSpPr>
        <p:grpSpPr>
          <a:xfrm>
            <a:off x="2526775" y="1820725"/>
            <a:ext cx="2147100" cy="2461700"/>
            <a:chOff x="2996000" y="1650400"/>
            <a:chExt cx="2147100" cy="2461700"/>
          </a:xfrm>
        </p:grpSpPr>
        <p:sp>
          <p:nvSpPr>
            <p:cNvPr id="216" name="Google Shape;216;p31"/>
            <p:cNvSpPr/>
            <p:nvPr/>
          </p:nvSpPr>
          <p:spPr>
            <a:xfrm>
              <a:off x="2996000" y="3223800"/>
              <a:ext cx="21471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Government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Probability, severity, and locations of potential damages and losses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350550" y="1650400"/>
              <a:ext cx="1452900" cy="14532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600" y="2086975"/>
            <a:ext cx="1019450" cy="101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31"/>
          <p:cNvGrpSpPr/>
          <p:nvPr/>
        </p:nvGrpSpPr>
        <p:grpSpPr>
          <a:xfrm>
            <a:off x="4525850" y="1117300"/>
            <a:ext cx="2188500" cy="2689400"/>
            <a:chOff x="2994475" y="1650400"/>
            <a:chExt cx="2188500" cy="2689400"/>
          </a:xfrm>
        </p:grpSpPr>
        <p:sp>
          <p:nvSpPr>
            <p:cNvPr id="220" name="Google Shape;220;p31"/>
            <p:cNvSpPr/>
            <p:nvPr/>
          </p:nvSpPr>
          <p:spPr>
            <a:xfrm>
              <a:off x="2994475" y="3223800"/>
              <a:ext cx="2188500" cy="11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Emergency Services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Expected event severities and worst case scenarios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350550" y="1650400"/>
              <a:ext cx="1452900" cy="1453200"/>
            </a:xfrm>
            <a:prstGeom prst="ellipse">
              <a:avLst/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375" y="1384175"/>
            <a:ext cx="1019450" cy="101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31"/>
          <p:cNvGrpSpPr/>
          <p:nvPr/>
        </p:nvGrpSpPr>
        <p:grpSpPr>
          <a:xfrm>
            <a:off x="6612300" y="1683075"/>
            <a:ext cx="2147100" cy="2461700"/>
            <a:chOff x="3003900" y="1650400"/>
            <a:chExt cx="2147100" cy="2461700"/>
          </a:xfrm>
        </p:grpSpPr>
        <p:sp>
          <p:nvSpPr>
            <p:cNvPr id="224" name="Google Shape;224;p31"/>
            <p:cNvSpPr/>
            <p:nvPr/>
          </p:nvSpPr>
          <p:spPr>
            <a:xfrm>
              <a:off x="3003900" y="3223800"/>
              <a:ext cx="21471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latin typeface="Roboto"/>
                  <a:ea typeface="Roboto"/>
                  <a:cs typeface="Roboto"/>
                  <a:sym typeface="Roboto"/>
                </a:rPr>
                <a:t>NGOs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Hotspots for adaptation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3350550" y="1650400"/>
              <a:ext cx="1452900" cy="1453200"/>
            </a:xfrm>
            <a:prstGeom prst="ellipse">
              <a:avLst/>
            </a:prstGeom>
            <a:solidFill>
              <a:srgbClr val="6DCDB8"/>
            </a:solidFill>
            <a:ln cap="flat" cmpd="sng" w="9525">
              <a:solidFill>
                <a:srgbClr val="6DCDB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5675" y="1924375"/>
            <a:ext cx="1019450" cy="101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1"/>
          <p:cNvGrpSpPr/>
          <p:nvPr/>
        </p:nvGrpSpPr>
        <p:grpSpPr>
          <a:xfrm>
            <a:off x="749800" y="1231150"/>
            <a:ext cx="1915800" cy="2461700"/>
            <a:chOff x="749800" y="1231150"/>
            <a:chExt cx="1915800" cy="2461700"/>
          </a:xfrm>
        </p:grpSpPr>
        <p:grpSp>
          <p:nvGrpSpPr>
            <p:cNvPr id="228" name="Google Shape;228;p31"/>
            <p:cNvGrpSpPr/>
            <p:nvPr/>
          </p:nvGrpSpPr>
          <p:grpSpPr>
            <a:xfrm>
              <a:off x="749800" y="1231150"/>
              <a:ext cx="1915800" cy="2461700"/>
              <a:chOff x="277800" y="765625"/>
              <a:chExt cx="1915800" cy="2461700"/>
            </a:xfrm>
          </p:grpSpPr>
          <p:sp>
            <p:nvSpPr>
              <p:cNvPr id="229" name="Google Shape;229;p31"/>
              <p:cNvSpPr/>
              <p:nvPr/>
            </p:nvSpPr>
            <p:spPr>
              <a:xfrm>
                <a:off x="277800" y="2339025"/>
                <a:ext cx="1915800" cy="88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600">
                    <a:latin typeface="Roboto"/>
                    <a:ea typeface="Roboto"/>
                    <a:cs typeface="Roboto"/>
                    <a:sym typeface="Roboto"/>
                  </a:rPr>
                  <a:t>Insurers</a:t>
                </a:r>
                <a:endParaRPr b="1" sz="16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Roboto"/>
                    <a:ea typeface="Roboto"/>
                    <a:cs typeface="Roboto"/>
                    <a:sym typeface="Roboto"/>
                  </a:rPr>
                  <a:t>Statistics of potential losses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0" name="Google Shape;230;p31"/>
              <p:cNvSpPr/>
              <p:nvPr/>
            </p:nvSpPr>
            <p:spPr>
              <a:xfrm>
                <a:off x="509250" y="765625"/>
                <a:ext cx="1452900" cy="1453200"/>
              </a:xfrm>
              <a:prstGeom prst="ellipse">
                <a:avLst/>
              </a:prstGeom>
              <a:solidFill>
                <a:srgbClr val="D76208"/>
              </a:solidFill>
              <a:ln cap="flat" cmpd="sng" w="9525">
                <a:solidFill>
                  <a:srgbClr val="D7620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31" name="Google Shape;23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97975" y="1434412"/>
              <a:ext cx="1019450" cy="10194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Hazard Modelling Fundamentals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Key terms and concepts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541775" y="634825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Return period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541775" y="1373060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Risk profile/curve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541775" y="2111296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Event footprint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541775" y="2849531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Hazard map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Hazard Modelling Fundamentals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Key terms and concepts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541775" y="634825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Return period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541775" y="1373060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Risk profile/curve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541775" y="2111296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Event footprint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541775" y="2849531"/>
            <a:ext cx="2683200" cy="653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Hazard map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786" y="725100"/>
            <a:ext cx="3824564" cy="36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3509400" y="4385525"/>
            <a:ext cx="506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Lamb, R., Keef, C., Tawn, J., Laeger, S., Meadowcroft, I., Surendran, S., ... &amp; Batstone, C. (2010). A new method to assess the risk of local and widespread flooding on rivers and coasts. </a:t>
            </a:r>
            <a:r>
              <a:rPr i="1" lang="en-GB" sz="1000">
                <a:solidFill>
                  <a:srgbClr val="222222"/>
                </a:solidFill>
              </a:rPr>
              <a:t>Journal of Flood Risk Management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GB" sz="1000">
                <a:solidFill>
                  <a:srgbClr val="222222"/>
                </a:solidFill>
              </a:rPr>
              <a:t>3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(4), 323-336.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xford">
  <a:themeElements>
    <a:clrScheme name="Simple Light">
      <a:dk1>
        <a:srgbClr val="002147"/>
      </a:dk1>
      <a:lt1>
        <a:srgbClr val="FFFFFF"/>
      </a:lt1>
      <a:dk2>
        <a:srgbClr val="007D8A"/>
      </a:dk2>
      <a:lt2>
        <a:srgbClr val="003E51"/>
      </a:lt2>
      <a:accent1>
        <a:srgbClr val="6DCDB8"/>
      </a:accent1>
      <a:accent2>
        <a:srgbClr val="F85275"/>
      </a:accent2>
      <a:accent3>
        <a:srgbClr val="F68D2E"/>
      </a:accent3>
      <a:accent4>
        <a:srgbClr val="C4D600"/>
      </a:accent4>
      <a:accent5>
        <a:srgbClr val="A79D96"/>
      </a:accent5>
      <a:accent6>
        <a:srgbClr val="C7C2BC"/>
      </a:accent6>
      <a:hlink>
        <a:srgbClr val="6DCDB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xford">
  <a:themeElements>
    <a:clrScheme name="Simple Light">
      <a:dk1>
        <a:srgbClr val="002147"/>
      </a:dk1>
      <a:lt1>
        <a:srgbClr val="FFFFFF"/>
      </a:lt1>
      <a:dk2>
        <a:srgbClr val="007D8A"/>
      </a:dk2>
      <a:lt2>
        <a:srgbClr val="003E51"/>
      </a:lt2>
      <a:accent1>
        <a:srgbClr val="6DCDB8"/>
      </a:accent1>
      <a:accent2>
        <a:srgbClr val="F85275"/>
      </a:accent2>
      <a:accent3>
        <a:srgbClr val="F68D2E"/>
      </a:accent3>
      <a:accent4>
        <a:srgbClr val="C4D600"/>
      </a:accent4>
      <a:accent5>
        <a:srgbClr val="A79D96"/>
      </a:accent5>
      <a:accent6>
        <a:srgbClr val="C7C2BC"/>
      </a:accent6>
      <a:hlink>
        <a:srgbClr val="6DCDB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